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9"/>
  </p:notesMasterIdLst>
  <p:sldIdLst>
    <p:sldId id="274" r:id="rId2"/>
    <p:sldId id="277" r:id="rId3"/>
    <p:sldId id="300" r:id="rId4"/>
    <p:sldId id="296" r:id="rId5"/>
    <p:sldId id="301" r:id="rId6"/>
    <p:sldId id="302" r:id="rId7"/>
    <p:sldId id="303" r:id="rId8"/>
    <p:sldId id="305" r:id="rId9"/>
    <p:sldId id="297" r:id="rId10"/>
    <p:sldId id="304" r:id="rId11"/>
    <p:sldId id="308" r:id="rId12"/>
    <p:sldId id="309" r:id="rId13"/>
    <p:sldId id="279" r:id="rId14"/>
    <p:sldId id="307" r:id="rId15"/>
    <p:sldId id="310" r:id="rId16"/>
    <p:sldId id="311"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9B"/>
    <a:srgbClr val="C7DDD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89"/>
    <p:restoredTop sz="96405"/>
  </p:normalViewPr>
  <p:slideViewPr>
    <p:cSldViewPr snapToGrid="0" snapToObjects="1">
      <p:cViewPr varScale="1">
        <p:scale>
          <a:sx n="73" d="100"/>
          <a:sy n="73" d="100"/>
        </p:scale>
        <p:origin x="726" y="78"/>
      </p:cViewPr>
      <p:guideLst/>
    </p:cSldViewPr>
  </p:slideViewPr>
  <p:notesTextViewPr>
    <p:cViewPr>
      <p:scale>
        <a:sx n="1" d="1"/>
        <a:sy n="1" d="1"/>
      </p:scale>
      <p:origin x="0" y="0"/>
    </p:cViewPr>
  </p:notesTextViewPr>
  <p:sorterViewPr>
    <p:cViewPr>
      <p:scale>
        <a:sx n="66" d="100"/>
        <a:sy n="66" d="100"/>
      </p:scale>
      <p:origin x="0" y="-9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254EA-A457-4F45-9920-EDFD4B8EDC59}"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26D89-D7A0-864A-945F-46F93A6BA9E8}" type="slidenum">
              <a:rPr lang="en-US" smtClean="0"/>
              <a:t>‹#›</a:t>
            </a:fld>
            <a:endParaRPr lang="en-US"/>
          </a:p>
        </p:txBody>
      </p:sp>
    </p:spTree>
    <p:extLst>
      <p:ext uri="{BB962C8B-B14F-4D97-AF65-F5344CB8AC3E}">
        <p14:creationId xmlns:p14="http://schemas.microsoft.com/office/powerpoint/2010/main" val="14572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270262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3" name="Graphic 2">
            <a:extLst>
              <a:ext uri="{FF2B5EF4-FFF2-40B4-BE49-F238E27FC236}">
                <a16:creationId xmlns:a16="http://schemas.microsoft.com/office/drawing/2014/main" id="{213CFF12-1718-F544-BC99-8DAE8FB6314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05740" y="0"/>
            <a:ext cx="2551430" cy="1803388"/>
          </a:xfrm>
          <a:prstGeom prst="rect">
            <a:avLst/>
          </a:prstGeom>
        </p:spPr>
      </p:pic>
    </p:spTree>
    <p:extLst>
      <p:ext uri="{BB962C8B-B14F-4D97-AF65-F5344CB8AC3E}">
        <p14:creationId xmlns:p14="http://schemas.microsoft.com/office/powerpoint/2010/main" val="163267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C9DA92-0D67-4F48-8688-3F92B3A7181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25441" y="-6266675"/>
            <a:ext cx="27434847" cy="19391350"/>
          </a:xfrm>
          <a:prstGeom prst="rect">
            <a:avLst/>
          </a:prstGeom>
        </p:spPr>
      </p:pic>
    </p:spTree>
    <p:extLst>
      <p:ext uri="{BB962C8B-B14F-4D97-AF65-F5344CB8AC3E}">
        <p14:creationId xmlns:p14="http://schemas.microsoft.com/office/powerpoint/2010/main" val="309240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slide">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1539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3079750" y="3429000"/>
            <a:ext cx="6032500" cy="2308994"/>
          </a:xfrm>
        </p:spPr>
        <p:txBody>
          <a:bodyPr anchor="ctr">
            <a:normAutofit/>
          </a:bodyPr>
          <a:lstStyle>
            <a:lvl1pPr marL="0" indent="0" algn="ctr">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pic>
        <p:nvPicPr>
          <p:cNvPr id="3" name="Graphic 2">
            <a:extLst>
              <a:ext uri="{FF2B5EF4-FFF2-40B4-BE49-F238E27FC236}">
                <a16:creationId xmlns:a16="http://schemas.microsoft.com/office/drawing/2014/main" id="{4ED1B287-639A-3F40-AA78-91374CBA21C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41725" y="99265"/>
            <a:ext cx="4908550" cy="3469435"/>
          </a:xfrm>
          <a:prstGeom prst="rect">
            <a:avLst/>
          </a:prstGeom>
        </p:spPr>
      </p:pic>
    </p:spTree>
    <p:extLst>
      <p:ext uri="{BB962C8B-B14F-4D97-AF65-F5344CB8AC3E}">
        <p14:creationId xmlns:p14="http://schemas.microsoft.com/office/powerpoint/2010/main" val="15306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amp;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69900" y="381001"/>
            <a:ext cx="4761857" cy="3733800"/>
          </a:xfrm>
          <a:noFill/>
          <a:ln>
            <a:noFill/>
          </a:ln>
        </p:spPr>
        <p:txBody>
          <a:bodyPr anchor="b">
            <a:noAutofit/>
          </a:bodyPr>
          <a:lstStyle>
            <a:lvl1pPr marL="0" indent="0">
              <a:lnSpc>
                <a:spcPct val="110000"/>
              </a:lnSpc>
              <a:buNone/>
              <a:defRPr sz="2800" b="1" i="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Etiam</a:t>
            </a:r>
            <a:r>
              <a:rPr lang="en-US" dirty="0"/>
              <a:t> </a:t>
            </a:r>
            <a:r>
              <a:rPr lang="en-US" dirty="0" err="1"/>
              <a:t>eget</a:t>
            </a:r>
            <a:r>
              <a:rPr lang="en-US" dirty="0"/>
              <a:t> </a:t>
            </a:r>
            <a:r>
              <a:rPr lang="en-US" dirty="0" err="1"/>
              <a:t>dapibus</a:t>
            </a:r>
            <a:r>
              <a:rPr lang="en-US" dirty="0"/>
              <a:t> </a:t>
            </a:r>
            <a:r>
              <a:rPr lang="en-US" dirty="0" err="1"/>
              <a:t>tellus</a:t>
            </a:r>
            <a:r>
              <a:rPr lang="en-US" dirty="0"/>
              <a:t>, sed </a:t>
            </a:r>
            <a:r>
              <a:rPr lang="en-US" dirty="0" err="1"/>
              <a:t>finibus</a:t>
            </a:r>
            <a:r>
              <a:rPr lang="en-US" dirty="0"/>
              <a:t> </a:t>
            </a:r>
            <a:r>
              <a:rPr lang="en-US" dirty="0" err="1"/>
              <a:t>quam</a:t>
            </a:r>
            <a:r>
              <a:rPr lang="en-US" dirty="0"/>
              <a:t>.“</a:t>
            </a:r>
          </a:p>
        </p:txBody>
      </p:sp>
      <p:sp>
        <p:nvSpPr>
          <p:cNvPr id="11" name="Subtitle 2">
            <a:extLst>
              <a:ext uri="{FF2B5EF4-FFF2-40B4-BE49-F238E27FC236}">
                <a16:creationId xmlns:a16="http://schemas.microsoft.com/office/drawing/2014/main" id="{8E444BC8-9F9D-A148-9E4C-BBCC716A7D4E}"/>
              </a:ext>
            </a:extLst>
          </p:cNvPr>
          <p:cNvSpPr>
            <a:spLocks noGrp="1"/>
          </p:cNvSpPr>
          <p:nvPr>
            <p:ph type="subTitle" idx="1" hasCustomPrompt="1"/>
          </p:nvPr>
        </p:nvSpPr>
        <p:spPr>
          <a:xfrm>
            <a:off x="469902" y="4261631"/>
            <a:ext cx="4761856" cy="1655762"/>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Citatos</a:t>
            </a:r>
            <a:r>
              <a:rPr lang="en-US" dirty="0"/>
              <a:t> </a:t>
            </a:r>
            <a:r>
              <a:rPr lang="en-US" dirty="0" err="1"/>
              <a:t>autorė</a:t>
            </a:r>
            <a:endParaRPr lang="en-US" dirty="0"/>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270846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and photo v2">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493049" y="1504709"/>
            <a:ext cx="4761857" cy="5110224"/>
          </a:xfrm>
          <a:noFill/>
          <a:ln>
            <a:noFill/>
          </a:ln>
        </p:spPr>
        <p:txBody>
          <a:bodyPr anchor="t">
            <a:noAutofit/>
          </a:bodyPr>
          <a:lstStyle>
            <a:lvl1pPr marL="457200" indent="-457200" algn="l">
              <a:lnSpc>
                <a:spcPct val="100000"/>
              </a:lnSpc>
              <a:buClr>
                <a:schemeClr val="tx1"/>
              </a:buClr>
              <a:buSzPct val="1200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a:defRPr/>
            </a:lvl2pPr>
            <a:lvl3pPr>
              <a:defRPr/>
            </a:lvl3pPr>
            <a:lvl4pPr>
              <a:defRPr/>
            </a:lvl4pPr>
            <a:lvl5pPr>
              <a:defRPr/>
            </a:lvl5pPr>
          </a:lstStyle>
          <a:p>
            <a:pPr lvl="0"/>
            <a:r>
              <a:rPr lang="en-US" dirty="0"/>
              <a:t>Nunc mi </a:t>
            </a:r>
            <a:r>
              <a:rPr lang="en-US" dirty="0" err="1"/>
              <a:t>metus</a:t>
            </a:r>
            <a:r>
              <a:rPr lang="en-US" dirty="0"/>
              <a:t>, </a:t>
            </a:r>
            <a:r>
              <a:rPr lang="en-US" dirty="0" err="1"/>
              <a:t>rhoncus</a:t>
            </a:r>
            <a:r>
              <a:rPr lang="en-US" dirty="0"/>
              <a:t> ac </a:t>
            </a:r>
            <a:r>
              <a:rPr lang="en-US" dirty="0" err="1"/>
              <a:t>egestas</a:t>
            </a:r>
            <a:r>
              <a:rPr lang="en-US" dirty="0"/>
              <a:t> </a:t>
            </a:r>
            <a:r>
              <a:rPr lang="en-US" dirty="0" err="1"/>
              <a:t>nec</a:t>
            </a:r>
            <a:r>
              <a:rPr lang="en-US" dirty="0"/>
              <a:t>, </a:t>
            </a:r>
            <a:r>
              <a:rPr lang="en-US" dirty="0" err="1"/>
              <a:t>rutrum</a:t>
            </a:r>
            <a:r>
              <a:rPr lang="en-US" dirty="0"/>
              <a:t> </a:t>
            </a:r>
            <a:r>
              <a:rPr lang="en-US" dirty="0" err="1"/>
              <a:t>ut</a:t>
            </a:r>
            <a:r>
              <a:rPr lang="en-US" dirty="0"/>
              <a:t> </a:t>
            </a:r>
            <a:r>
              <a:rPr lang="en-US" dirty="0" err="1"/>
              <a:t>neque</a:t>
            </a:r>
            <a:r>
              <a:rPr lang="en-US" dirty="0"/>
              <a:t>. Nam </a:t>
            </a:r>
            <a:r>
              <a:rPr lang="en-US" dirty="0" err="1"/>
              <a:t>elementum</a:t>
            </a:r>
            <a:r>
              <a:rPr lang="en-US" dirty="0"/>
              <a:t> </a:t>
            </a:r>
            <a:r>
              <a:rPr lang="en-US" dirty="0" err="1"/>
              <a:t>hendrerit</a:t>
            </a:r>
            <a:r>
              <a:rPr lang="en-US" dirty="0"/>
              <a:t> </a:t>
            </a:r>
            <a:r>
              <a:rPr lang="en-US" dirty="0" err="1"/>
              <a:t>enim</a:t>
            </a:r>
            <a:r>
              <a:rPr lang="en-US" dirty="0"/>
              <a:t>, </a:t>
            </a:r>
            <a:r>
              <a:rPr lang="en-US" dirty="0" err="1"/>
              <a:t>quis</a:t>
            </a:r>
            <a:r>
              <a:rPr lang="en-US" dirty="0"/>
              <a:t> </a:t>
            </a:r>
            <a:r>
              <a:rPr lang="en-US" dirty="0" err="1"/>
              <a:t>consequat</a:t>
            </a:r>
            <a:r>
              <a:rPr lang="en-US" dirty="0"/>
              <a:t> </a:t>
            </a:r>
            <a:r>
              <a:rPr lang="en-US" dirty="0" err="1"/>
              <a:t>nunc</a:t>
            </a:r>
            <a:r>
              <a:rPr lang="en-US" dirty="0"/>
              <a:t> </a:t>
            </a:r>
            <a:r>
              <a:rPr lang="en-US" dirty="0" err="1"/>
              <a:t>accumsan</a:t>
            </a:r>
            <a:r>
              <a:rPr lang="en-US" dirty="0"/>
              <a:t> </a:t>
            </a:r>
            <a:r>
              <a:rPr lang="en-US" dirty="0" err="1"/>
              <a:t>ornare</a:t>
            </a:r>
            <a:r>
              <a:rPr lang="en-US" dirty="0"/>
              <a:t>. </a:t>
            </a:r>
          </a:p>
          <a:p>
            <a:pPr lvl="0"/>
            <a:r>
              <a:rPr lang="en-US" dirty="0" err="1"/>
              <a:t>Aliquam</a:t>
            </a:r>
            <a:r>
              <a:rPr lang="en-US" dirty="0"/>
              <a:t> </a:t>
            </a:r>
            <a:r>
              <a:rPr lang="en-US" dirty="0" err="1"/>
              <a:t>ut</a:t>
            </a:r>
            <a:r>
              <a:rPr lang="en-US" dirty="0"/>
              <a:t> </a:t>
            </a:r>
            <a:r>
              <a:rPr lang="en-US" dirty="0" err="1"/>
              <a:t>interdum</a:t>
            </a:r>
            <a:r>
              <a:rPr lang="en-US" dirty="0"/>
              <a:t> ipsum, a </a:t>
            </a:r>
            <a:r>
              <a:rPr lang="en-US" dirty="0" err="1"/>
              <a:t>lobortis</a:t>
            </a:r>
            <a:r>
              <a:rPr lang="en-US" dirty="0"/>
              <a:t> </a:t>
            </a:r>
            <a:r>
              <a:rPr lang="en-US" dirty="0" err="1"/>
              <a:t>turpis</a:t>
            </a:r>
            <a:r>
              <a:rPr lang="en-US" dirty="0"/>
              <a:t>. </a:t>
            </a:r>
            <a:r>
              <a:rPr lang="en-US" dirty="0" err="1"/>
              <a:t>Phasellus</a:t>
            </a:r>
            <a:r>
              <a:rPr lang="en-US" dirty="0"/>
              <a:t> </a:t>
            </a:r>
            <a:r>
              <a:rPr lang="en-US" dirty="0" err="1"/>
              <a:t>viverra</a:t>
            </a:r>
            <a:r>
              <a:rPr lang="en-US" dirty="0"/>
              <a:t>, ligula non </a:t>
            </a:r>
            <a:r>
              <a:rPr lang="en-US" dirty="0" err="1"/>
              <a:t>viverra</a:t>
            </a:r>
            <a:r>
              <a:rPr lang="en-US" dirty="0"/>
              <a:t> </a:t>
            </a:r>
            <a:r>
              <a:rPr lang="en-US" dirty="0" err="1"/>
              <a:t>volutpat</a:t>
            </a:r>
            <a:r>
              <a:rPr lang="en-US" dirty="0"/>
              <a:t>, </a:t>
            </a:r>
            <a:r>
              <a:rPr lang="en-US" dirty="0" err="1"/>
              <a:t>risus</a:t>
            </a:r>
            <a:r>
              <a:rPr lang="en-US" dirty="0"/>
              <a:t> </a:t>
            </a:r>
            <a:r>
              <a:rPr lang="en-US" dirty="0" err="1"/>
              <a:t>metus</a:t>
            </a:r>
            <a:r>
              <a:rPr lang="en-US" dirty="0"/>
              <a:t> </a:t>
            </a:r>
            <a:r>
              <a:rPr lang="en-US" dirty="0" err="1"/>
              <a:t>porttitor</a:t>
            </a:r>
            <a:r>
              <a:rPr lang="en-US" dirty="0"/>
              <a:t> </a:t>
            </a:r>
            <a:r>
              <a:rPr lang="en-US" dirty="0" err="1"/>
              <a:t>justo</a:t>
            </a:r>
            <a:r>
              <a:rPr lang="en-US" dirty="0"/>
              <a:t>, </a:t>
            </a:r>
            <a:r>
              <a:rPr lang="en-US" dirty="0" err="1"/>
              <a:t>eu</a:t>
            </a:r>
            <a:r>
              <a:rPr lang="en-US" dirty="0"/>
              <a:t> </a:t>
            </a:r>
            <a:r>
              <a:rPr lang="en-US" dirty="0" err="1"/>
              <a:t>dignissim</a:t>
            </a:r>
            <a:r>
              <a:rPr lang="en-US" dirty="0"/>
              <a:t> dolor </a:t>
            </a:r>
            <a:r>
              <a:rPr lang="en-US" dirty="0" err="1"/>
              <a:t>nisl</a:t>
            </a:r>
            <a:r>
              <a:rPr lang="en-US" dirty="0"/>
              <a:t> </a:t>
            </a:r>
            <a:r>
              <a:rPr lang="en-US" dirty="0" err="1"/>
              <a:t>quis</a:t>
            </a:r>
            <a:r>
              <a:rPr lang="en-US" dirty="0"/>
              <a:t> ipsum. </a:t>
            </a:r>
            <a:r>
              <a:rPr lang="en-US" dirty="0" err="1"/>
              <a:t>Fusce</a:t>
            </a:r>
            <a:r>
              <a:rPr lang="en-US" dirty="0"/>
              <a:t> </a:t>
            </a:r>
            <a:r>
              <a:rPr lang="en-US" dirty="0" err="1"/>
              <a:t>odio</a:t>
            </a:r>
            <a:r>
              <a:rPr lang="en-US" dirty="0"/>
              <a:t> </a:t>
            </a:r>
            <a:r>
              <a:rPr lang="en-US" dirty="0" err="1"/>
              <a:t>augue</a:t>
            </a:r>
            <a:r>
              <a:rPr lang="en-US" dirty="0"/>
              <a:t>, </a:t>
            </a:r>
            <a:r>
              <a:rPr lang="en-US" dirty="0" err="1"/>
              <a:t>iaculis</a:t>
            </a:r>
            <a:r>
              <a:rPr lang="en-US" dirty="0"/>
              <a:t> </a:t>
            </a:r>
            <a:r>
              <a:rPr lang="en-US" dirty="0" err="1"/>
              <a:t>ut</a:t>
            </a:r>
            <a:r>
              <a:rPr lang="en-US" dirty="0"/>
              <a:t> </a:t>
            </a:r>
            <a:r>
              <a:rPr lang="en-US" dirty="0" err="1"/>
              <a:t>ultrices</a:t>
            </a:r>
            <a:r>
              <a:rPr lang="en-US" dirty="0"/>
              <a:t> </a:t>
            </a:r>
            <a:r>
              <a:rPr lang="en-US" dirty="0" err="1"/>
              <a:t>ut</a:t>
            </a:r>
            <a:r>
              <a:rPr lang="en-US" dirty="0"/>
              <a:t>, </a:t>
            </a:r>
            <a:r>
              <a:rPr lang="en-US" dirty="0" err="1"/>
              <a:t>scelerisque</a:t>
            </a:r>
            <a:r>
              <a:rPr lang="en-US" dirty="0"/>
              <a:t> non dolor. </a:t>
            </a:r>
          </a:p>
          <a:p>
            <a:pPr lvl="0"/>
            <a:r>
              <a:rPr lang="en-US" dirty="0"/>
              <a:t>Integer ipsum dolor, </a:t>
            </a:r>
            <a:r>
              <a:rPr lang="en-US" dirty="0" err="1"/>
              <a:t>rhoncus</a:t>
            </a:r>
            <a:r>
              <a:rPr lang="en-US" dirty="0"/>
              <a:t> et pharetra </a:t>
            </a:r>
            <a:r>
              <a:rPr lang="en-US" dirty="0" err="1"/>
              <a:t>nec</a:t>
            </a:r>
            <a:r>
              <a:rPr lang="en-US" dirty="0"/>
              <a:t>, </a:t>
            </a:r>
            <a:r>
              <a:rPr lang="en-US" dirty="0" err="1"/>
              <a:t>dapibus</a:t>
            </a:r>
            <a:r>
              <a:rPr lang="en-US" dirty="0"/>
              <a:t> </a:t>
            </a:r>
            <a:r>
              <a:rPr lang="en-US" dirty="0" err="1"/>
              <a:t>eget</a:t>
            </a:r>
            <a:r>
              <a:rPr lang="en-US" dirty="0"/>
              <a:t> mi. </a:t>
            </a:r>
          </a:p>
          <a:p>
            <a:pPr lvl="0"/>
            <a:r>
              <a:rPr lang="en-US" dirty="0" err="1"/>
              <a:t>Donec</a:t>
            </a:r>
            <a:r>
              <a:rPr lang="en-US" dirty="0"/>
              <a:t> </a:t>
            </a:r>
            <a:r>
              <a:rPr lang="en-US" dirty="0" err="1"/>
              <a:t>auctor</a:t>
            </a:r>
            <a:r>
              <a:rPr lang="en-US" dirty="0"/>
              <a:t> </a:t>
            </a:r>
            <a:r>
              <a:rPr lang="en-US" dirty="0" err="1"/>
              <a:t>metus</a:t>
            </a:r>
            <a:r>
              <a:rPr lang="en-US" dirty="0"/>
              <a:t> mi, </a:t>
            </a:r>
            <a:r>
              <a:rPr lang="en-US" dirty="0" err="1"/>
              <a:t>sed</a:t>
            </a:r>
            <a:r>
              <a:rPr lang="en-US" dirty="0"/>
              <a:t> </a:t>
            </a:r>
            <a:r>
              <a:rPr lang="en-US" dirty="0" err="1"/>
              <a:t>euismod</a:t>
            </a:r>
            <a:r>
              <a:rPr lang="en-US" dirty="0"/>
              <a:t> </a:t>
            </a:r>
            <a:r>
              <a:rPr lang="en-US" dirty="0" err="1"/>
              <a:t>sem</a:t>
            </a:r>
            <a:r>
              <a:rPr lang="en-US" dirty="0"/>
              <a:t> </a:t>
            </a:r>
            <a:r>
              <a:rPr lang="en-US" dirty="0" err="1"/>
              <a:t>hendrerit</a:t>
            </a:r>
            <a:r>
              <a:rPr lang="en-US" dirty="0"/>
              <a:t> id.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5902325" y="0"/>
            <a:ext cx="6289675" cy="6858000"/>
          </a:xfrm>
        </p:spPr>
        <p:txBody>
          <a:bodyPr anchor="ctr"/>
          <a:lstStyle>
            <a:lvl1pPr algn="ctr">
              <a:defRPr/>
            </a:lvl1pPr>
          </a:lstStyle>
          <a:p>
            <a:r>
              <a:rPr lang="en-GB" dirty="0" err="1"/>
              <a:t>Pridėti</a:t>
            </a:r>
            <a:r>
              <a:rPr lang="en-GB" dirty="0"/>
              <a:t> </a:t>
            </a:r>
            <a:r>
              <a:rPr lang="en-GB" dirty="0" err="1"/>
              <a:t>nuotrauką</a:t>
            </a:r>
            <a:endParaRPr lang="en-US" dirty="0"/>
          </a:p>
        </p:txBody>
      </p:sp>
      <p:sp>
        <p:nvSpPr>
          <p:cNvPr id="7" name="Title 1">
            <a:extLst>
              <a:ext uri="{FF2B5EF4-FFF2-40B4-BE49-F238E27FC236}">
                <a16:creationId xmlns:a16="http://schemas.microsoft.com/office/drawing/2014/main" id="{B4E7CA2B-614F-9E4E-BD25-EAD83E4410CC}"/>
              </a:ext>
            </a:extLst>
          </p:cNvPr>
          <p:cNvSpPr>
            <a:spLocks noGrp="1"/>
          </p:cNvSpPr>
          <p:nvPr>
            <p:ph type="title"/>
          </p:nvPr>
        </p:nvSpPr>
        <p:spPr>
          <a:xfrm>
            <a:off x="493049" y="234932"/>
            <a:ext cx="5392185"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66867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D0DA02-2620-BA44-BA34-C936AA86A40E}"/>
              </a:ext>
            </a:extLst>
          </p:cNvPr>
          <p:cNvSpPr>
            <a:spLocks noGrp="1"/>
          </p:cNvSpPr>
          <p:nvPr>
            <p:ph type="body" sz="quarter" idx="10" hasCustomPrompt="1"/>
          </p:nvPr>
        </p:nvSpPr>
        <p:spPr>
          <a:xfrm>
            <a:off x="9097702" y="3508513"/>
            <a:ext cx="2500132" cy="2927010"/>
          </a:xfrm>
          <a:noFill/>
          <a:ln>
            <a:noFill/>
          </a:ln>
        </p:spPr>
        <p:txBody>
          <a:bodyPr anchor="b">
            <a:normAutofit/>
          </a:bodyPr>
          <a:lstStyle>
            <a:lvl1pPr marL="0" indent="0">
              <a:lnSpc>
                <a:spcPct val="120000"/>
              </a:lnSpc>
              <a:buNone/>
              <a:defRPr sz="1600" b="0" i="0">
                <a:solidFill>
                  <a:schemeClr val="tx1"/>
                </a:solidFill>
                <a:latin typeface="Arial" panose="020B0604020202020204" pitchFamily="34" charset="0"/>
                <a:cs typeface="Arial" panose="020B0604020202020204" pitchFamily="34" charset="0"/>
              </a:defRPr>
            </a:lvl1pPr>
          </a:lstStyle>
          <a:p>
            <a:pPr lvl="0"/>
            <a:r>
              <a:rPr lang="en-US" dirty="0" err="1"/>
              <a:t>Praesent</a:t>
            </a:r>
            <a:r>
              <a:rPr lang="en-US" dirty="0"/>
              <a:t> at </a:t>
            </a:r>
            <a:r>
              <a:rPr lang="en-US" dirty="0" err="1"/>
              <a:t>elementum</a:t>
            </a:r>
            <a:r>
              <a:rPr lang="en-US" dirty="0"/>
              <a:t> nisi, </a:t>
            </a:r>
            <a:r>
              <a:rPr lang="en-US" dirty="0" err="1"/>
              <a:t>nec</a:t>
            </a:r>
            <a:r>
              <a:rPr lang="en-US" dirty="0"/>
              <a:t> </a:t>
            </a:r>
            <a:r>
              <a:rPr lang="en-US" dirty="0" err="1"/>
              <a:t>egestas</a:t>
            </a:r>
            <a:r>
              <a:rPr lang="en-US" dirty="0"/>
              <a:t> est. Vestibulum </a:t>
            </a:r>
            <a:r>
              <a:rPr lang="en-US" dirty="0" err="1"/>
              <a:t>vel</a:t>
            </a:r>
            <a:r>
              <a:rPr lang="en-US" dirty="0"/>
              <a:t> </a:t>
            </a:r>
            <a:r>
              <a:rPr lang="en-US" dirty="0" err="1"/>
              <a:t>laoreet</a:t>
            </a:r>
            <a:r>
              <a:rPr lang="en-US" dirty="0"/>
              <a:t> </a:t>
            </a:r>
            <a:r>
              <a:rPr lang="en-US" dirty="0" err="1"/>
              <a:t>lacus</a:t>
            </a:r>
            <a:r>
              <a:rPr lang="en-US" dirty="0"/>
              <a:t>, sit </a:t>
            </a:r>
            <a:r>
              <a:rPr lang="en-US" dirty="0" err="1"/>
              <a:t>amet</a:t>
            </a:r>
            <a:r>
              <a:rPr lang="en-US" dirty="0"/>
              <a:t> </a:t>
            </a:r>
            <a:r>
              <a:rPr lang="en-US" dirty="0" err="1"/>
              <a:t>tempor</a:t>
            </a:r>
            <a:r>
              <a:rPr lang="en-US" dirty="0"/>
              <a:t> </a:t>
            </a:r>
            <a:r>
              <a:rPr lang="en-US" dirty="0" err="1"/>
              <a:t>risus</a:t>
            </a:r>
            <a:r>
              <a:rPr lang="en-US" dirty="0"/>
              <a:t>.</a:t>
            </a:r>
          </a:p>
        </p:txBody>
      </p:sp>
      <p:sp>
        <p:nvSpPr>
          <p:cNvPr id="5" name="Picture Placeholder 4">
            <a:extLst>
              <a:ext uri="{FF2B5EF4-FFF2-40B4-BE49-F238E27FC236}">
                <a16:creationId xmlns:a16="http://schemas.microsoft.com/office/drawing/2014/main" id="{9AB11C04-B3F1-D24A-8A9A-0C080C1EBC0F}"/>
              </a:ext>
            </a:extLst>
          </p:cNvPr>
          <p:cNvSpPr>
            <a:spLocks noGrp="1"/>
          </p:cNvSpPr>
          <p:nvPr>
            <p:ph type="pic" sz="quarter" idx="11" hasCustomPrompt="1"/>
          </p:nvPr>
        </p:nvSpPr>
        <p:spPr>
          <a:xfrm>
            <a:off x="1" y="0"/>
            <a:ext cx="8646288" cy="6858000"/>
          </a:xfrm>
        </p:spPr>
        <p:txBody>
          <a:bodyPr anchor="ctr"/>
          <a:lstStyle>
            <a:lvl1pPr algn="ctr">
              <a:defRPr/>
            </a:lvl1pPr>
          </a:lstStyle>
          <a:p>
            <a:r>
              <a:rPr lang="en-GB" dirty="0" err="1"/>
              <a:t>Pridėti</a:t>
            </a:r>
            <a:r>
              <a:rPr lang="en-GB" dirty="0"/>
              <a:t> </a:t>
            </a:r>
            <a:r>
              <a:rPr lang="en-GB" dirty="0" err="1"/>
              <a:t>nuotrauką</a:t>
            </a:r>
            <a:endParaRPr lang="en-US" dirty="0"/>
          </a:p>
        </p:txBody>
      </p:sp>
    </p:spTree>
    <p:extLst>
      <p:ext uri="{BB962C8B-B14F-4D97-AF65-F5344CB8AC3E}">
        <p14:creationId xmlns:p14="http://schemas.microsoft.com/office/powerpoint/2010/main" val="307913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CA2897-A387-B940-B9AB-6856134B09BE}"/>
              </a:ext>
            </a:extLst>
          </p:cNvPr>
          <p:cNvSpPr/>
          <p:nvPr userDrawn="1"/>
        </p:nvSpPr>
        <p:spPr>
          <a:xfrm>
            <a:off x="-1" y="0"/>
            <a:ext cx="6085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7" name="Rectangle 6">
            <a:extLst>
              <a:ext uri="{FF2B5EF4-FFF2-40B4-BE49-F238E27FC236}">
                <a16:creationId xmlns:a16="http://schemas.microsoft.com/office/drawing/2014/main" id="{AA5EED2B-ECB3-974D-8479-F9026A4B9A43}"/>
              </a:ext>
            </a:extLst>
          </p:cNvPr>
          <p:cNvSpPr/>
          <p:nvPr userDrawn="1"/>
        </p:nvSpPr>
        <p:spPr>
          <a:xfrm>
            <a:off x="6019800" y="0"/>
            <a:ext cx="61826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B8CAC8C4-8995-9448-BF7F-500057B99AD9}"/>
              </a:ext>
            </a:extLst>
          </p:cNvPr>
          <p:cNvSpPr>
            <a:spLocks noGrp="1"/>
          </p:cNvSpPr>
          <p:nvPr>
            <p:ph sz="half" idx="1" hasCustomPrompt="1"/>
          </p:nvPr>
        </p:nvSpPr>
        <p:spPr>
          <a:xfrm>
            <a:off x="838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Content Placeholder 3">
            <a:extLst>
              <a:ext uri="{FF2B5EF4-FFF2-40B4-BE49-F238E27FC236}">
                <a16:creationId xmlns:a16="http://schemas.microsoft.com/office/drawing/2014/main" id="{AB748991-F949-4A48-98EA-2800A3EEB695}"/>
              </a:ext>
            </a:extLst>
          </p:cNvPr>
          <p:cNvSpPr>
            <a:spLocks noGrp="1"/>
          </p:cNvSpPr>
          <p:nvPr>
            <p:ph sz="half" idx="2" hasCustomPrompt="1"/>
          </p:nvPr>
        </p:nvSpPr>
        <p:spPr>
          <a:xfrm>
            <a:off x="6172200" y="1825625"/>
            <a:ext cx="5181600" cy="4351338"/>
          </a:xfrm>
        </p:spPr>
        <p:txBody>
          <a:bodyPr/>
          <a:lstStyle>
            <a:lvl1pPr>
              <a:defRPr/>
            </a:lvl1pPr>
            <a:lvl2pPr>
              <a:defRPr/>
            </a:lvl2pPr>
            <a:lvl3pPr>
              <a:defRPr/>
            </a:lvl3pPr>
            <a:lvl4pPr>
              <a:defRPr/>
            </a:lvl4pPr>
            <a:lvl5pPr>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9" name="Graphic 8">
            <a:extLst>
              <a:ext uri="{FF2B5EF4-FFF2-40B4-BE49-F238E27FC236}">
                <a16:creationId xmlns:a16="http://schemas.microsoft.com/office/drawing/2014/main" id="{54D59782-CE81-9943-A84E-8202F55DF31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D9BEF620-81E0-9B48-B61C-572A63C0DBBA}"/>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231731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7F9A2D-1D32-F247-942B-2197A5C61E12}"/>
              </a:ext>
            </a:extLst>
          </p:cNvPr>
          <p:cNvSpPr>
            <a:spLocks noGrp="1"/>
          </p:cNvSpPr>
          <p:nvPr>
            <p:ph type="body" idx="1" hasCustomPrompt="1"/>
          </p:nvPr>
        </p:nvSpPr>
        <p:spPr>
          <a:xfrm>
            <a:off x="839788" y="1710565"/>
            <a:ext cx="5157787" cy="7448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4" name="Content Placeholder 3">
            <a:extLst>
              <a:ext uri="{FF2B5EF4-FFF2-40B4-BE49-F238E27FC236}">
                <a16:creationId xmlns:a16="http://schemas.microsoft.com/office/drawing/2014/main" id="{B9645D43-1E27-814E-9FA8-0B158CD0BF93}"/>
              </a:ext>
            </a:extLst>
          </p:cNvPr>
          <p:cNvSpPr>
            <a:spLocks noGrp="1"/>
          </p:cNvSpPr>
          <p:nvPr>
            <p:ph sz="half" idx="2" hasCustomPrompt="1"/>
          </p:nvPr>
        </p:nvSpPr>
        <p:spPr>
          <a:xfrm>
            <a:off x="839788" y="253489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5" name="Text Placeholder 4">
            <a:extLst>
              <a:ext uri="{FF2B5EF4-FFF2-40B4-BE49-F238E27FC236}">
                <a16:creationId xmlns:a16="http://schemas.microsoft.com/office/drawing/2014/main" id="{241286D6-ADB4-BE48-9C55-4E43E24673C9}"/>
              </a:ext>
            </a:extLst>
          </p:cNvPr>
          <p:cNvSpPr>
            <a:spLocks noGrp="1"/>
          </p:cNvSpPr>
          <p:nvPr>
            <p:ph type="body" sz="quarter" idx="3" hasCustomPrompt="1"/>
          </p:nvPr>
        </p:nvSpPr>
        <p:spPr>
          <a:xfrm>
            <a:off x="6172200" y="1710565"/>
            <a:ext cx="5183188" cy="7547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Pavadinimas</a:t>
            </a:r>
            <a:endParaRPr lang="en-US" dirty="0"/>
          </a:p>
        </p:txBody>
      </p:sp>
      <p:sp>
        <p:nvSpPr>
          <p:cNvPr id="10" name="Content Placeholder 3">
            <a:extLst>
              <a:ext uri="{FF2B5EF4-FFF2-40B4-BE49-F238E27FC236}">
                <a16:creationId xmlns:a16="http://schemas.microsoft.com/office/drawing/2014/main" id="{55D2A41F-39B8-8A47-9A5F-98DDF159D320}"/>
              </a:ext>
            </a:extLst>
          </p:cNvPr>
          <p:cNvSpPr>
            <a:spLocks noGrp="1"/>
          </p:cNvSpPr>
          <p:nvPr>
            <p:ph sz="half" idx="13" hasCustomPrompt="1"/>
          </p:nvPr>
        </p:nvSpPr>
        <p:spPr>
          <a:xfrm>
            <a:off x="6177101" y="2544832"/>
            <a:ext cx="5157787" cy="3684588"/>
          </a:xfrm>
        </p:spPr>
        <p:txBody>
          <a:bodyPr/>
          <a:lstStyle>
            <a:lvl1pPr>
              <a:defRPr sz="2000" b="0" i="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506FA27B-2F53-CD4E-95F9-007D01F42B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9" name="Title 1">
            <a:extLst>
              <a:ext uri="{FF2B5EF4-FFF2-40B4-BE49-F238E27FC236}">
                <a16:creationId xmlns:a16="http://schemas.microsoft.com/office/drawing/2014/main" id="{EDBC1720-D8FC-F54B-AEEF-54991B64F414}"/>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74399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xplanatory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842965" y="22987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5" name="Title 1">
            <a:extLst>
              <a:ext uri="{FF2B5EF4-FFF2-40B4-BE49-F238E27FC236}">
                <a16:creationId xmlns:a16="http://schemas.microsoft.com/office/drawing/2014/main" id="{DD5E17D0-F283-F340-90BE-54841A8418FE}"/>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8939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planatory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3F13E1-A03C-E04A-BE57-B4FDF78A629F}"/>
              </a:ext>
            </a:extLst>
          </p:cNvPr>
          <p:cNvSpPr/>
          <p:nvPr userDrawn="1"/>
        </p:nvSpPr>
        <p:spPr>
          <a:xfrm>
            <a:off x="-1" y="0"/>
            <a:ext cx="52650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3" name="Content Placeholder 2">
            <a:extLst>
              <a:ext uri="{FF2B5EF4-FFF2-40B4-BE49-F238E27FC236}">
                <a16:creationId xmlns:a16="http://schemas.microsoft.com/office/drawing/2014/main" id="{CDD51DCF-6272-1A44-BEF3-1D28798216F1}"/>
              </a:ext>
            </a:extLst>
          </p:cNvPr>
          <p:cNvSpPr>
            <a:spLocks noGrp="1"/>
          </p:cNvSpPr>
          <p:nvPr>
            <p:ph idx="1" hasCustomPrompt="1"/>
          </p:nvPr>
        </p:nvSpPr>
        <p:spPr>
          <a:xfrm>
            <a:off x="5943600" y="2057400"/>
            <a:ext cx="5575851"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sp>
        <p:nvSpPr>
          <p:cNvPr id="4" name="Text Placeholder 3">
            <a:extLst>
              <a:ext uri="{FF2B5EF4-FFF2-40B4-BE49-F238E27FC236}">
                <a16:creationId xmlns:a16="http://schemas.microsoft.com/office/drawing/2014/main" id="{B412A4C5-94E8-4C4D-87E6-BED5B220A8DA}"/>
              </a:ext>
            </a:extLst>
          </p:cNvPr>
          <p:cNvSpPr>
            <a:spLocks noGrp="1"/>
          </p:cNvSpPr>
          <p:nvPr>
            <p:ph type="body" sz="half" idx="2" hasCustomPrompt="1"/>
          </p:nvPr>
        </p:nvSpPr>
        <p:spPr>
          <a:xfrm>
            <a:off x="839788" y="2057400"/>
            <a:ext cx="3932237" cy="3811588"/>
          </a:xfrm>
        </p:spPr>
        <p:txBody>
          <a:bodyPr>
            <a:normAutofit/>
          </a:bodyPr>
          <a:lstStyle>
            <a:lvl1pPr marL="0" indent="0">
              <a:lnSpc>
                <a:spcPct val="120000"/>
              </a:lnSpc>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Etiam</a:t>
            </a:r>
            <a:r>
              <a:rPr lang="en-US" dirty="0"/>
              <a:t> </a:t>
            </a:r>
            <a:r>
              <a:rPr lang="en-US" dirty="0" err="1"/>
              <a:t>efficitur</a:t>
            </a:r>
            <a:r>
              <a:rPr lang="en-US" dirty="0"/>
              <a:t> </a:t>
            </a:r>
            <a:r>
              <a:rPr lang="en-US" dirty="0" err="1"/>
              <a:t>quam</a:t>
            </a:r>
            <a:r>
              <a:rPr lang="en-US" dirty="0"/>
              <a:t> </a:t>
            </a:r>
            <a:r>
              <a:rPr lang="en-US" dirty="0" err="1"/>
              <a:t>tellus</a:t>
            </a:r>
            <a:r>
              <a:rPr lang="en-US" dirty="0"/>
              <a:t>, </a:t>
            </a:r>
            <a:r>
              <a:rPr lang="en-US" dirty="0" err="1"/>
              <a:t>vel</a:t>
            </a:r>
            <a:r>
              <a:rPr lang="en-US" dirty="0"/>
              <a:t> dictum </a:t>
            </a:r>
            <a:r>
              <a:rPr lang="en-US" dirty="0" err="1"/>
              <a:t>neque</a:t>
            </a:r>
            <a:r>
              <a:rPr lang="en-US" dirty="0"/>
              <a:t> gravida cursus. </a:t>
            </a:r>
            <a:r>
              <a:rPr lang="en-US" dirty="0" err="1"/>
              <a:t>Pellentesque</a:t>
            </a:r>
            <a:r>
              <a:rPr lang="en-US" dirty="0"/>
              <a:t> </a:t>
            </a:r>
            <a:r>
              <a:rPr lang="en-US" dirty="0" err="1"/>
              <a:t>mollis</a:t>
            </a:r>
            <a:r>
              <a:rPr lang="en-US" dirty="0"/>
              <a:t> </a:t>
            </a:r>
            <a:r>
              <a:rPr lang="en-US" dirty="0" err="1"/>
              <a:t>odio</a:t>
            </a:r>
            <a:r>
              <a:rPr lang="en-US" dirty="0"/>
              <a:t> in </a:t>
            </a:r>
            <a:r>
              <a:rPr lang="en-US" dirty="0" err="1"/>
              <a:t>laoreet</a:t>
            </a:r>
            <a:r>
              <a:rPr lang="en-US" dirty="0"/>
              <a:t> pulvinar.</a:t>
            </a:r>
          </a:p>
        </p:txBody>
      </p:sp>
      <p:pic>
        <p:nvPicPr>
          <p:cNvPr id="7" name="Graphic 6">
            <a:extLst>
              <a:ext uri="{FF2B5EF4-FFF2-40B4-BE49-F238E27FC236}">
                <a16:creationId xmlns:a16="http://schemas.microsoft.com/office/drawing/2014/main" id="{0150CDDC-F8EF-5745-BFE1-1CE034F26D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8" name="Title 1">
            <a:extLst>
              <a:ext uri="{FF2B5EF4-FFF2-40B4-BE49-F238E27FC236}">
                <a16:creationId xmlns:a16="http://schemas.microsoft.com/office/drawing/2014/main" id="{6283323F-E414-4741-BC72-E27F5EFC6392}"/>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314229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v1">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777793" y="2961707"/>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6" name="Graphic 5">
            <a:extLst>
              <a:ext uri="{FF2B5EF4-FFF2-40B4-BE49-F238E27FC236}">
                <a16:creationId xmlns:a16="http://schemas.microsoft.com/office/drawing/2014/main" id="{C7892D38-2FCF-8C41-80EB-E78AA274965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0"/>
            <a:ext cx="3481070" cy="2460471"/>
          </a:xfrm>
          <a:prstGeom prst="rect">
            <a:avLst/>
          </a:prstGeom>
        </p:spPr>
      </p:pic>
    </p:spTree>
    <p:extLst>
      <p:ext uri="{BB962C8B-B14F-4D97-AF65-F5344CB8AC3E}">
        <p14:creationId xmlns:p14="http://schemas.microsoft.com/office/powerpoint/2010/main" val="459139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v1">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5C7B57A-177E-774A-9590-A54FF93D07E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14630" y="-6076339"/>
            <a:ext cx="25789636" cy="18228492"/>
          </a:xfrm>
          <a:prstGeom prst="rect">
            <a:avLst/>
          </a:prstGeom>
        </p:spPr>
      </p:pic>
    </p:spTree>
    <p:extLst>
      <p:ext uri="{BB962C8B-B14F-4D97-AF65-F5344CB8AC3E}">
        <p14:creationId xmlns:p14="http://schemas.microsoft.com/office/powerpoint/2010/main" val="383285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v2">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97D7E27-BA20-BB4D-9550-A1574C37D2C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6976" y="1809749"/>
            <a:ext cx="4581824" cy="3238500"/>
          </a:xfrm>
          <a:prstGeom prst="rect">
            <a:avLst/>
          </a:prstGeom>
        </p:spPr>
      </p:pic>
    </p:spTree>
    <p:extLst>
      <p:ext uri="{BB962C8B-B14F-4D97-AF65-F5344CB8AC3E}">
        <p14:creationId xmlns:p14="http://schemas.microsoft.com/office/powerpoint/2010/main" val="310336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v1">
    <p:bg>
      <p:bgPr>
        <a:solidFill>
          <a:schemeClr val="bg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480613" y="3429000"/>
            <a:ext cx="6427304" cy="1874453"/>
          </a:xfrm>
          <a:prstGeom prst="rect">
            <a:avLst/>
          </a:prstGeom>
        </p:spPr>
        <p:txBody>
          <a:bodyPr anchor="b">
            <a:normAutofit/>
          </a:bodyPr>
          <a:lstStyle>
            <a:lvl1pPr algn="l">
              <a:defRPr sz="5400" b="0">
                <a:solidFill>
                  <a:schemeClr val="tx1"/>
                </a:solidFill>
              </a:defRPr>
            </a:lvl1pPr>
          </a:lstStyle>
          <a:p>
            <a:r>
              <a:rPr lang="en-US" dirty="0" err="1"/>
              <a:t>Pilnas</a:t>
            </a:r>
            <a:r>
              <a:rPr lang="en-US" dirty="0"/>
              <a:t> </a:t>
            </a:r>
            <a:r>
              <a:rPr lang="en-US" dirty="0" err="1"/>
              <a:t>prezentacijos</a:t>
            </a:r>
            <a:r>
              <a:rPr lang="en-US" dirty="0"/>
              <a:t> </a:t>
            </a:r>
            <a:r>
              <a:rPr lang="en-US" dirty="0" err="1"/>
              <a:t>pavadinimas</a:t>
            </a:r>
            <a:endParaRPr lang="en-US" dirty="0"/>
          </a:p>
        </p:txBody>
      </p:sp>
      <p:pic>
        <p:nvPicPr>
          <p:cNvPr id="5" name="Graphic 4">
            <a:extLst>
              <a:ext uri="{FF2B5EF4-FFF2-40B4-BE49-F238E27FC236}">
                <a16:creationId xmlns:a16="http://schemas.microsoft.com/office/drawing/2014/main" id="{A764C2C8-3D25-B642-A67E-5EA04D58B34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0" y="116840"/>
            <a:ext cx="2627630" cy="1857247"/>
          </a:xfrm>
          <a:prstGeom prst="rect">
            <a:avLst/>
          </a:prstGeom>
        </p:spPr>
      </p:pic>
    </p:spTree>
    <p:extLst>
      <p:ext uri="{BB962C8B-B14F-4D97-AF65-F5344CB8AC3E}">
        <p14:creationId xmlns:p14="http://schemas.microsoft.com/office/powerpoint/2010/main" val="135886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v1">
    <p:bg>
      <p:bgPr>
        <a:solidFill>
          <a:srgbClr val="C7DDD6"/>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2EF6C7EF-D2A6-9648-9466-55A831E361D3}"/>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švietimui</a:t>
            </a:r>
          </a:p>
        </p:txBody>
      </p:sp>
    </p:spTree>
    <p:extLst>
      <p:ext uri="{BB962C8B-B14F-4D97-AF65-F5344CB8AC3E}">
        <p14:creationId xmlns:p14="http://schemas.microsoft.com/office/powerpoint/2010/main" val="365691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v1">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77176F07-C46F-204D-B806-3B701D48D1EF}"/>
              </a:ext>
            </a:extLst>
          </p:cNvPr>
          <p:cNvSpPr>
            <a:spLocks noGrp="1"/>
          </p:cNvSpPr>
          <p:nvPr>
            <p:ph type="ctrTitle"/>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mokslui</a:t>
            </a:r>
          </a:p>
        </p:txBody>
      </p:sp>
    </p:spTree>
    <p:extLst>
      <p:ext uri="{BB962C8B-B14F-4D97-AF65-F5344CB8AC3E}">
        <p14:creationId xmlns:p14="http://schemas.microsoft.com/office/powerpoint/2010/main" val="35448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v1">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090EE5A-3F55-EF44-AC2A-C9E3CA45CB7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2040" y="-2302448"/>
            <a:ext cx="17015460" cy="12026775"/>
          </a:xfrm>
          <a:prstGeom prst="rect">
            <a:avLst/>
          </a:prstGeom>
        </p:spPr>
      </p:pic>
      <p:pic>
        <p:nvPicPr>
          <p:cNvPr id="6" name="Graphic 5">
            <a:extLst>
              <a:ext uri="{FF2B5EF4-FFF2-40B4-BE49-F238E27FC236}">
                <a16:creationId xmlns:a16="http://schemas.microsoft.com/office/drawing/2014/main" id="{12B15288-B8E0-2F44-9F03-BBB65B7E16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1310" y="215900"/>
            <a:ext cx="1987550" cy="1404829"/>
          </a:xfrm>
          <a:prstGeom prst="rect">
            <a:avLst/>
          </a:prstGeom>
        </p:spPr>
      </p:pic>
      <p:sp>
        <p:nvSpPr>
          <p:cNvPr id="5" name="Title 2">
            <a:extLst>
              <a:ext uri="{FF2B5EF4-FFF2-40B4-BE49-F238E27FC236}">
                <a16:creationId xmlns:a16="http://schemas.microsoft.com/office/drawing/2014/main" id="{9A0A9FF9-2D1E-6E4F-8DB9-5BBFAC50F0D7}"/>
              </a:ext>
            </a:extLst>
          </p:cNvPr>
          <p:cNvSpPr>
            <a:spLocks noGrp="1"/>
          </p:cNvSpPr>
          <p:nvPr>
            <p:ph type="ctrTitle" hasCustomPrompt="1"/>
          </p:nvPr>
        </p:nvSpPr>
        <p:spPr>
          <a:xfrm>
            <a:off x="480613" y="3429000"/>
            <a:ext cx="6427304" cy="2257097"/>
          </a:xfrm>
        </p:spPr>
        <p:txBody>
          <a:bodyPr>
            <a:normAutofit/>
          </a:bodyPr>
          <a:lstStyle/>
          <a:p>
            <a:r>
              <a:rPr lang="en-LT" sz="4800" dirty="0"/>
              <a:t>Pilnas skyriaus,</a:t>
            </a:r>
            <a:br>
              <a:rPr lang="en-LT" sz="4800" dirty="0"/>
            </a:br>
            <a:r>
              <a:rPr lang="en-LT" sz="4800" dirty="0"/>
              <a:t>ar prezentacijos pavadinimas sportui</a:t>
            </a:r>
          </a:p>
        </p:txBody>
      </p:sp>
    </p:spTree>
    <p:extLst>
      <p:ext uri="{BB962C8B-B14F-4D97-AF65-F5344CB8AC3E}">
        <p14:creationId xmlns:p14="http://schemas.microsoft.com/office/powerpoint/2010/main" val="286957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v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169F2EF-79D2-D94A-9EBE-3F1D361D9DC2}"/>
              </a:ext>
            </a:extLst>
          </p:cNvPr>
          <p:cNvSpPr>
            <a:spLocks noGrp="1"/>
          </p:cNvSpPr>
          <p:nvPr>
            <p:ph type="ctrTitle" hasCustomPrompt="1"/>
          </p:nvPr>
        </p:nvSpPr>
        <p:spPr>
          <a:xfrm>
            <a:off x="549193" y="3114107"/>
            <a:ext cx="6427304" cy="1874453"/>
          </a:xfrm>
          <a:prstGeom prst="rect">
            <a:avLst/>
          </a:prstGeom>
        </p:spPr>
        <p:txBody>
          <a:bodyPr anchor="b">
            <a:normAutofit/>
          </a:bodyPr>
          <a:lstStyle>
            <a:lvl1pPr algn="l">
              <a:defRPr sz="5400" b="0">
                <a:solidFill>
                  <a:schemeClr val="tx1"/>
                </a:solidFill>
              </a:defRPr>
            </a:lvl1pPr>
          </a:lstStyle>
          <a:p>
            <a:r>
              <a:rPr lang="en-US" dirty="0"/>
              <a:t>Full name of the presentation</a:t>
            </a:r>
          </a:p>
        </p:txBody>
      </p:sp>
      <p:pic>
        <p:nvPicPr>
          <p:cNvPr id="4" name="Graphic 3">
            <a:extLst>
              <a:ext uri="{FF2B5EF4-FFF2-40B4-BE49-F238E27FC236}">
                <a16:creationId xmlns:a16="http://schemas.microsoft.com/office/drawing/2014/main" id="{9E9475C9-782B-1146-AE8E-6313CDB472E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135" y="-332740"/>
            <a:ext cx="3648710" cy="2578961"/>
          </a:xfrm>
          <a:prstGeom prst="rect">
            <a:avLst/>
          </a:prstGeom>
        </p:spPr>
      </p:pic>
    </p:spTree>
    <p:extLst>
      <p:ext uri="{BB962C8B-B14F-4D97-AF65-F5344CB8AC3E}">
        <p14:creationId xmlns:p14="http://schemas.microsoft.com/office/powerpoint/2010/main" val="25506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slid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56ED8-1B66-F743-BD5F-81E968289F2B}"/>
              </a:ext>
            </a:extLst>
          </p:cNvPr>
          <p:cNvSpPr>
            <a:spLocks noGrp="1"/>
          </p:cNvSpPr>
          <p:nvPr>
            <p:ph idx="1" hasCustomPrompt="1"/>
          </p:nvPr>
        </p:nvSpPr>
        <p:spPr>
          <a:xfrm>
            <a:off x="838199" y="1995055"/>
            <a:ext cx="8067261" cy="4181908"/>
          </a:xfrm>
        </p:spPr>
        <p:txBody>
          <a:bodyPr>
            <a:normAutofit/>
          </a:bodyPr>
          <a:lstStyle>
            <a:lvl1pPr marL="0" indent="0">
              <a:buClr>
                <a:schemeClr val="tx2"/>
              </a:buClr>
              <a:buNone/>
              <a:defRPr sz="2800" b="0" i="0">
                <a:latin typeface="Arial" panose="020B0604020202020204" pitchFamily="34" charset="0"/>
                <a:cs typeface="Arial" panose="020B0604020202020204" pitchFamily="34" charset="0"/>
              </a:defRPr>
            </a:lvl1pPr>
            <a:lvl2pPr marL="457200" indent="0">
              <a:buClr>
                <a:schemeClr val="tx2"/>
              </a:buClr>
              <a:buNone/>
              <a:defRPr sz="2400">
                <a:latin typeface="Arial" panose="020B0604020202020204" pitchFamily="34" charset="0"/>
                <a:cs typeface="Arial" panose="020B0604020202020204" pitchFamily="34" charset="0"/>
              </a:defRPr>
            </a:lvl2pPr>
            <a:lvl3pPr marL="914400" indent="0">
              <a:buClr>
                <a:schemeClr val="tx2"/>
              </a:buClr>
              <a:buNone/>
              <a:defRPr sz="2000">
                <a:latin typeface="Arial" panose="020B0604020202020204" pitchFamily="34" charset="0"/>
                <a:cs typeface="Arial" panose="020B0604020202020204" pitchFamily="34" charset="0"/>
              </a:defRPr>
            </a:lvl3pPr>
            <a:lvl4pPr marL="1371600" indent="0">
              <a:buClr>
                <a:schemeClr val="tx2"/>
              </a:buClr>
              <a:buNone/>
              <a:defRPr sz="1800">
                <a:latin typeface="Arial" panose="020B0604020202020204" pitchFamily="34" charset="0"/>
                <a:cs typeface="Arial" panose="020B0604020202020204" pitchFamily="34" charset="0"/>
              </a:defRPr>
            </a:lvl4pPr>
            <a:lvl5pPr marL="1828800" indent="0">
              <a:buClr>
                <a:schemeClr val="tx2"/>
              </a:buClr>
              <a:buNone/>
              <a:defRPr sz="1600">
                <a:latin typeface="Arial" panose="020B0604020202020204" pitchFamily="34" charset="0"/>
                <a:cs typeface="Arial" panose="020B0604020202020204" pitchFamily="34" charset="0"/>
              </a:defRPr>
            </a:lvl5pPr>
          </a:lstStyle>
          <a:p>
            <a:pPr lvl="0"/>
            <a:r>
              <a:rPr lang="en-US" dirty="0" err="1"/>
              <a:t>Tekstas</a:t>
            </a:r>
            <a:endParaRPr lang="en-US" dirty="0"/>
          </a:p>
          <a:p>
            <a:pPr lvl="1"/>
            <a:r>
              <a:rPr lang="en-US" dirty="0" err="1"/>
              <a:t>Tekstas</a:t>
            </a:r>
            <a:r>
              <a:rPr lang="en-US" dirty="0"/>
              <a:t> 2</a:t>
            </a:r>
          </a:p>
          <a:p>
            <a:pPr lvl="2"/>
            <a:r>
              <a:rPr lang="en-US" dirty="0" err="1"/>
              <a:t>Tekstas</a:t>
            </a:r>
            <a:r>
              <a:rPr lang="en-US" dirty="0"/>
              <a:t> 3</a:t>
            </a:r>
          </a:p>
          <a:p>
            <a:pPr lvl="3"/>
            <a:r>
              <a:rPr lang="en-US" dirty="0" err="1"/>
              <a:t>Tekstas</a:t>
            </a:r>
            <a:r>
              <a:rPr lang="en-US" dirty="0"/>
              <a:t> 4</a:t>
            </a:r>
          </a:p>
          <a:p>
            <a:pPr lvl="4"/>
            <a:r>
              <a:rPr lang="en-US" dirty="0" err="1"/>
              <a:t>Tekstas</a:t>
            </a:r>
            <a:r>
              <a:rPr lang="en-US" dirty="0"/>
              <a:t> 5</a:t>
            </a:r>
          </a:p>
        </p:txBody>
      </p:sp>
      <p:pic>
        <p:nvPicPr>
          <p:cNvPr id="8" name="Graphic 7">
            <a:extLst>
              <a:ext uri="{FF2B5EF4-FFF2-40B4-BE49-F238E27FC236}">
                <a16:creationId xmlns:a16="http://schemas.microsoft.com/office/drawing/2014/main" id="{736D0523-2C64-0845-B883-7D72B5C200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60000" y="320675"/>
            <a:ext cx="1596580" cy="1128486"/>
          </a:xfrm>
          <a:prstGeom prst="rect">
            <a:avLst/>
          </a:prstGeom>
        </p:spPr>
      </p:pic>
      <p:sp>
        <p:nvSpPr>
          <p:cNvPr id="6" name="Title 1">
            <a:extLst>
              <a:ext uri="{FF2B5EF4-FFF2-40B4-BE49-F238E27FC236}">
                <a16:creationId xmlns:a16="http://schemas.microsoft.com/office/drawing/2014/main" id="{41AE56A1-9B81-C84B-9EA5-DEAA2EF81E3B}"/>
              </a:ext>
            </a:extLst>
          </p:cNvPr>
          <p:cNvSpPr>
            <a:spLocks noGrp="1"/>
          </p:cNvSpPr>
          <p:nvPr>
            <p:ph type="title"/>
          </p:nvPr>
        </p:nvSpPr>
        <p:spPr>
          <a:xfrm>
            <a:off x="838200" y="234932"/>
            <a:ext cx="5047034" cy="1325563"/>
          </a:xfrm>
          <a:prstGeom prst="rect">
            <a:avLst/>
          </a:prstGeom>
        </p:spPr>
        <p:txBody>
          <a:bodyPr>
            <a:normAutofit/>
          </a:bodyPr>
          <a:lstStyle/>
          <a:p>
            <a:r>
              <a:rPr lang="lt-LT" sz="2800" b="0" dirty="0"/>
              <a:t>Skaidrės </a:t>
            </a:r>
            <a:br>
              <a:rPr lang="lt-LT" sz="2800" b="0" dirty="0"/>
            </a:br>
            <a:r>
              <a:rPr lang="lt-LT" sz="2800" b="0" dirty="0"/>
              <a:t>pavadinimas</a:t>
            </a:r>
          </a:p>
        </p:txBody>
      </p:sp>
    </p:spTree>
    <p:extLst>
      <p:ext uri="{BB962C8B-B14F-4D97-AF65-F5344CB8AC3E}">
        <p14:creationId xmlns:p14="http://schemas.microsoft.com/office/powerpoint/2010/main" val="94797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5419DB-124D-894F-9EE9-E4CD88F413B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292841" y="-6266675"/>
            <a:ext cx="27434847" cy="19391350"/>
          </a:xfrm>
          <a:prstGeom prst="rect">
            <a:avLst/>
          </a:prstGeom>
        </p:spPr>
      </p:pic>
    </p:spTree>
    <p:extLst>
      <p:ext uri="{BB962C8B-B14F-4D97-AF65-F5344CB8AC3E}">
        <p14:creationId xmlns:p14="http://schemas.microsoft.com/office/powerpoint/2010/main" val="286192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7FB177-6509-284D-9BAF-6E0C192D9472}"/>
              </a:ext>
            </a:extLst>
          </p:cNvPr>
          <p:cNvSpPr>
            <a:spLocks noGrp="1"/>
          </p:cNvSpPr>
          <p:nvPr>
            <p:ph type="title"/>
          </p:nvPr>
        </p:nvSpPr>
        <p:spPr>
          <a:xfrm>
            <a:off x="838199" y="175083"/>
            <a:ext cx="8067261"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1BD4C80-0E84-8B46-8558-F4B9290EFD16}"/>
              </a:ext>
            </a:extLst>
          </p:cNvPr>
          <p:cNvSpPr>
            <a:spLocks noGrp="1"/>
          </p:cNvSpPr>
          <p:nvPr>
            <p:ph type="body" idx="1"/>
          </p:nvPr>
        </p:nvSpPr>
        <p:spPr>
          <a:xfrm>
            <a:off x="838199" y="1971303"/>
            <a:ext cx="8067261" cy="4205659"/>
          </a:xfrm>
          <a:prstGeom prst="rect">
            <a:avLst/>
          </a:prstGeom>
        </p:spPr>
        <p:txBody>
          <a:bodyPr vert="horz" lIns="91440" tIns="45720" rIns="91440" bIns="45720" rtlCol="0">
            <a:normAutofit/>
          </a:bodyPr>
          <a:lstStyle/>
          <a:p>
            <a:pPr lvl="0"/>
            <a:r>
              <a:rPr lang="en-US" dirty="0"/>
              <a:t>Body text</a:t>
            </a:r>
          </a:p>
          <a:p>
            <a:pPr lvl="1"/>
            <a:r>
              <a:rPr lang="en-US" dirty="0"/>
              <a:t>Body text 2</a:t>
            </a:r>
          </a:p>
          <a:p>
            <a:pPr lvl="2"/>
            <a:r>
              <a:rPr lang="en-US" dirty="0"/>
              <a:t>Body text 3</a:t>
            </a:r>
          </a:p>
          <a:p>
            <a:pPr lvl="3"/>
            <a:r>
              <a:rPr lang="en-US" dirty="0"/>
              <a:t>Body text 4</a:t>
            </a:r>
          </a:p>
          <a:p>
            <a:pPr lvl="4"/>
            <a:r>
              <a:rPr lang="en-US" dirty="0"/>
              <a:t>Body text 5</a:t>
            </a:r>
          </a:p>
        </p:txBody>
      </p:sp>
    </p:spTree>
    <p:extLst>
      <p:ext uri="{BB962C8B-B14F-4D97-AF65-F5344CB8AC3E}">
        <p14:creationId xmlns:p14="http://schemas.microsoft.com/office/powerpoint/2010/main" val="2191300823"/>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3" r:id="rId3"/>
    <p:sldLayoutId id="2147483675" r:id="rId4"/>
    <p:sldLayoutId id="2147483674" r:id="rId5"/>
    <p:sldLayoutId id="2147483676" r:id="rId6"/>
    <p:sldLayoutId id="2147483677" r:id="rId7"/>
    <p:sldLayoutId id="2147483650" r:id="rId8"/>
    <p:sldLayoutId id="2147483661" r:id="rId9"/>
    <p:sldLayoutId id="2147483671" r:id="rId10"/>
    <p:sldLayoutId id="2147483682" r:id="rId11"/>
    <p:sldLayoutId id="2147483679" r:id="rId12"/>
    <p:sldLayoutId id="2147483662" r:id="rId13"/>
    <p:sldLayoutId id="2147483669" r:id="rId14"/>
    <p:sldLayoutId id="2147483666" r:id="rId15"/>
    <p:sldLayoutId id="2147483652" r:id="rId16"/>
    <p:sldLayoutId id="2147483653" r:id="rId17"/>
    <p:sldLayoutId id="2147483680" r:id="rId18"/>
    <p:sldLayoutId id="2147483656" r:id="rId19"/>
    <p:sldLayoutId id="2147483681" r:id="rId20"/>
    <p:sldLayoutId id="2147483670" r:id="rId21"/>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tx2"/>
        </a:buClr>
        <a:buFont typeface="Arial" panose="020B0604020202020204" pitchFamily="34" charset="0"/>
        <a:buNone/>
        <a:defRPr sz="2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35842C-86D7-8F4F-8640-10A19FA7DB4D}"/>
              </a:ext>
            </a:extLst>
          </p:cNvPr>
          <p:cNvSpPr>
            <a:spLocks noGrp="1"/>
          </p:cNvSpPr>
          <p:nvPr>
            <p:ph type="ctrTitle"/>
          </p:nvPr>
        </p:nvSpPr>
        <p:spPr>
          <a:xfrm>
            <a:off x="176901" y="1724298"/>
            <a:ext cx="6850916" cy="2863007"/>
          </a:xfrm>
        </p:spPr>
        <p:txBody>
          <a:bodyPr>
            <a:noAutofit/>
          </a:bodyPr>
          <a:lstStyle/>
          <a:p>
            <a:pPr algn="ctr"/>
            <a:r>
              <a:rPr lang="lt-LT" sz="3800" b="1" dirty="0" smtClean="0">
                <a:solidFill>
                  <a:srgbClr val="0070C0"/>
                </a:solidFill>
              </a:rPr>
              <a:t>Teisės aktų, reglamentuojančių, ikimokyklinio ir priešmokyklinio ugdymo organizavimą, pakeitimai</a:t>
            </a:r>
            <a:endParaRPr lang="en-LT" sz="3800" b="1" dirty="0">
              <a:solidFill>
                <a:srgbClr val="0070C0"/>
              </a:solidFill>
            </a:endParaRPr>
          </a:p>
        </p:txBody>
      </p:sp>
      <p:sp>
        <p:nvSpPr>
          <p:cNvPr id="4" name="TextBox 3">
            <a:extLst>
              <a:ext uri="{FF2B5EF4-FFF2-40B4-BE49-F238E27FC236}">
                <a16:creationId xmlns:a16="http://schemas.microsoft.com/office/drawing/2014/main" id="{52E61024-E315-304B-9AB4-A22CE968288F}"/>
              </a:ext>
            </a:extLst>
          </p:cNvPr>
          <p:cNvSpPr txBox="1"/>
          <p:nvPr/>
        </p:nvSpPr>
        <p:spPr>
          <a:xfrm>
            <a:off x="777793" y="5019472"/>
            <a:ext cx="4003213" cy="1200329"/>
          </a:xfrm>
          <a:prstGeom prst="rect">
            <a:avLst/>
          </a:prstGeom>
          <a:noFill/>
        </p:spPr>
        <p:txBody>
          <a:bodyPr wrap="square" rtlCol="0">
            <a:spAutoFit/>
          </a:bodyPr>
          <a:lstStyle/>
          <a:p>
            <a:pPr algn="just"/>
            <a:r>
              <a:rPr lang="lt-LT" dirty="0" smtClean="0"/>
              <a:t>2023-01-30</a:t>
            </a:r>
            <a:endParaRPr lang="lt-LT" dirty="0" smtClean="0"/>
          </a:p>
          <a:p>
            <a:pPr algn="just"/>
            <a:r>
              <a:rPr lang="lt-LT" dirty="0" smtClean="0"/>
              <a:t>Ilona Grigaravičienė</a:t>
            </a:r>
          </a:p>
          <a:p>
            <a:pPr algn="just"/>
            <a:r>
              <a:rPr lang="lt-LT" dirty="0" smtClean="0"/>
              <a:t>ŠMSM, BUD, Ikimokyklinio ir pradinio ugdymo skyriaus vyr. specialistė</a:t>
            </a:r>
            <a:endParaRPr lang="en-LT"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17" y="1724297"/>
            <a:ext cx="4999809" cy="3758659"/>
          </a:xfrm>
          <a:prstGeom prst="rect">
            <a:avLst/>
          </a:prstGeom>
          <a:ln>
            <a:noFill/>
          </a:ln>
          <a:effectLst>
            <a:softEdge rad="112500"/>
          </a:effectLst>
        </p:spPr>
      </p:pic>
    </p:spTree>
    <p:extLst>
      <p:ext uri="{BB962C8B-B14F-4D97-AF65-F5344CB8AC3E}">
        <p14:creationId xmlns:p14="http://schemas.microsoft.com/office/powerpoint/2010/main" val="1864542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389472" y="6110023"/>
            <a:ext cx="11501717" cy="646331"/>
          </a:xfrm>
          <a:prstGeom prst="rect">
            <a:avLst/>
          </a:prstGeom>
          <a:noFill/>
        </p:spPr>
        <p:txBody>
          <a:bodyPr wrap="square" rtlCol="0">
            <a:spAutoFit/>
          </a:bodyPr>
          <a:lstStyle/>
          <a:p>
            <a:r>
              <a:rPr lang="lt-LT" dirty="0"/>
              <a:t>Dokumento </a:t>
            </a:r>
            <a:r>
              <a:rPr lang="lt-LT" dirty="0" smtClean="0"/>
              <a:t>nuoroda: </a:t>
            </a:r>
            <a:r>
              <a:rPr lang="lt-LT" dirty="0" smtClean="0">
                <a:solidFill>
                  <a:srgbClr val="0070C0"/>
                </a:solidFill>
              </a:rPr>
              <a:t>https</a:t>
            </a:r>
            <a:r>
              <a:rPr lang="lt-LT" dirty="0">
                <a:solidFill>
                  <a:srgbClr val="0070C0"/>
                </a:solidFill>
              </a:rPr>
              <a:t>://e-seimas.lrs.lt/portal/legalAct/lt/TAD/85e83972f65311ecbfe9c72e552dd5bd?jfwid=-3e0lf1i5x</a:t>
            </a:r>
            <a:endParaRPr lang="lt-LT" sz="1400" dirty="0">
              <a:solidFill>
                <a:srgbClr val="0070C0"/>
              </a:solidFill>
            </a:endParaRPr>
          </a:p>
        </p:txBody>
      </p:sp>
      <p:sp>
        <p:nvSpPr>
          <p:cNvPr id="4" name="TextBox 3"/>
          <p:cNvSpPr txBox="1"/>
          <p:nvPr/>
        </p:nvSpPr>
        <p:spPr>
          <a:xfrm>
            <a:off x="648958" y="1064430"/>
            <a:ext cx="11242231" cy="5247590"/>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a:t>
            </a:r>
            <a:r>
              <a:rPr lang="lt-LT" altLang="en-US" sz="2800" dirty="0">
                <a:solidFill>
                  <a:srgbClr val="000000"/>
                </a:solidFill>
                <a:latin typeface="Times New Roman" panose="02020603050405020304" pitchFamily="18" charset="0"/>
                <a:cs typeface="Times New Roman" panose="02020603050405020304" pitchFamily="18" charset="0"/>
              </a:rPr>
              <a:t>įstatymą papildantys teisės </a:t>
            </a:r>
            <a:r>
              <a:rPr lang="lt-LT" altLang="en-US" sz="2800" dirty="0" smtClean="0">
                <a:solidFill>
                  <a:srgbClr val="000000"/>
                </a:solidFill>
                <a:latin typeface="Times New Roman" panose="02020603050405020304" pitchFamily="18" charset="0"/>
                <a:cs typeface="Times New Roman" panose="02020603050405020304" pitchFamily="18" charset="0"/>
              </a:rPr>
              <a:t>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2023-01-01</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dirty="0" smtClean="0">
              <a:solidFill>
                <a:srgbClr val="000000"/>
              </a:solidFill>
              <a:latin typeface="Times New Roman" panose="02020603050405020304" pitchFamily="18" charset="0"/>
              <a:cs typeface="Times New Roman" panose="02020603050405020304" pitchFamily="18" charset="0"/>
            </a:endParaRPr>
          </a:p>
          <a:p>
            <a:pPr algn="just"/>
            <a:r>
              <a:rPr lang="lt-LT" b="1" dirty="0">
                <a:solidFill>
                  <a:srgbClr val="000000"/>
                </a:solidFill>
                <a:latin typeface="Times New Roman" panose="02020603050405020304" pitchFamily="18" charset="0"/>
                <a:cs typeface="Times New Roman" panose="02020603050405020304" pitchFamily="18" charset="0"/>
              </a:rPr>
              <a:t>3</a:t>
            </a:r>
            <a:r>
              <a:rPr lang="lt-LT" b="1" dirty="0" smtClean="0"/>
              <a:t>. Vaiko </a:t>
            </a:r>
            <a:r>
              <a:rPr lang="lt-LT" b="1" dirty="0"/>
              <a:t>ugdymo ir ugdymosi poreikių, pažangos įvertinimo tvarkos </a:t>
            </a:r>
            <a:r>
              <a:rPr lang="lt-LT" b="1" dirty="0" smtClean="0"/>
              <a:t>aprašo pakeitimas (</a:t>
            </a:r>
            <a:r>
              <a:rPr lang="nn-NO" b="1" dirty="0"/>
              <a:t>2022 m. birželio 27 d. Nr. V-1050</a:t>
            </a:r>
            <a:r>
              <a:rPr lang="lt-LT" b="1" dirty="0" smtClean="0"/>
              <a:t>):</a:t>
            </a:r>
          </a:p>
          <a:p>
            <a:pPr algn="just"/>
            <a:r>
              <a:rPr lang="lt-LT" sz="1500" dirty="0" smtClean="0"/>
              <a:t>„13</a:t>
            </a:r>
            <a:r>
              <a:rPr lang="lt-LT" sz="1500" dirty="0"/>
              <a:t>. </a:t>
            </a:r>
            <a:r>
              <a:rPr lang="lt-LT" sz="1500" b="1" u="sng" dirty="0"/>
              <a:t>Tuo atveju, kai tėvai (globėjai) nusprendžia pagal priešmokyklinio ugdymo bendrąją programą pradėti ugdyti vaiką, kuriam tais kalendoriniais metais 5 metai sueina </a:t>
            </a:r>
            <a:r>
              <a:rPr lang="lt-LT" sz="1500" b="1" u="sng" dirty="0">
                <a:solidFill>
                  <a:srgbClr val="C00000"/>
                </a:solidFill>
              </a:rPr>
              <a:t>nuo gegužės 1 d. </a:t>
            </a:r>
            <a:r>
              <a:rPr lang="lt-LT" sz="1500" b="1" u="sng" dirty="0"/>
              <a:t>iki rugsėjo 1 d., </a:t>
            </a:r>
            <a:r>
              <a:rPr lang="lt-LT" sz="1500" b="1" dirty="0">
                <a:solidFill>
                  <a:srgbClr val="0070C0"/>
                </a:solidFill>
              </a:rPr>
              <a:t>ne vėliau kaip iki rugpjūčio 14 d. imtinai kreipiasi į Tarnybą dėl vaiko</a:t>
            </a:r>
            <a:r>
              <a:rPr lang="lt-LT" sz="1500" dirty="0"/>
              <a:t>, kuriam tais kalendoriniais metais 5 metai sueina nuo gegužės 1 d. iki rugsėjo 1 d., Įvertinimo.</a:t>
            </a:r>
          </a:p>
          <a:p>
            <a:pPr algn="just"/>
            <a:r>
              <a:rPr lang="lt-LT" sz="1500" dirty="0"/>
              <a:t>14. Tėvai (globėjai) pateikia Tarnybai prašymą dėl vaiko, kuriam tais kalendoriniais metais 5 metai sueina </a:t>
            </a:r>
            <a:r>
              <a:rPr lang="lt-LT" sz="1500" dirty="0">
                <a:solidFill>
                  <a:srgbClr val="C00000"/>
                </a:solidFill>
              </a:rPr>
              <a:t>nuo gegužės 1 d. </a:t>
            </a:r>
            <a:r>
              <a:rPr lang="lt-LT" sz="1500" dirty="0"/>
              <a:t>iki rugsėjo 1 d., Įvertinimo, nurodydami vaiko, kuriam tais kalendoriniais metais 5 metai sueina </a:t>
            </a:r>
            <a:r>
              <a:rPr lang="lt-LT" sz="1500" dirty="0">
                <a:solidFill>
                  <a:srgbClr val="C00000"/>
                </a:solidFill>
              </a:rPr>
              <a:t>nuo gegužės 1 d. </a:t>
            </a:r>
            <a:r>
              <a:rPr lang="lt-LT" sz="1500" dirty="0"/>
              <a:t>iki rugsėjo 1 d., vardą, pavardę ir gimimo datą.</a:t>
            </a:r>
          </a:p>
          <a:p>
            <a:pPr algn="just"/>
            <a:r>
              <a:rPr lang="lt-LT" sz="1500" dirty="0"/>
              <a:t>15. </a:t>
            </a:r>
            <a:r>
              <a:rPr lang="lt-LT" sz="1500" b="1" u="sng" dirty="0"/>
              <a:t>Įvertinimas Tarnyboje atliekamas </a:t>
            </a:r>
            <a:r>
              <a:rPr lang="lt-LT" sz="1500" b="1" u="sng" dirty="0">
                <a:solidFill>
                  <a:srgbClr val="0070C0"/>
                </a:solidFill>
              </a:rPr>
              <a:t>nuo gegužės 1 d. iki rugpjūčio 31 d. </a:t>
            </a:r>
            <a:r>
              <a:rPr lang="lt-LT" sz="1500" dirty="0"/>
              <a:t>Įvertinimą atlieka Tarnybos psichologai (toliau – Psichologas), taikydami standartizuotas ir adaptuotas Lietuvoje metodikas.</a:t>
            </a:r>
          </a:p>
          <a:p>
            <a:pPr algn="just"/>
            <a:r>
              <a:rPr lang="lt-LT" sz="1500" dirty="0"/>
              <a:t>16. Psichologui rekomendavus, Tarnybos specialistai atlieka papildomus vaiko, kuriam tais kalendoriniais metais 5 metai sueina </a:t>
            </a:r>
            <a:r>
              <a:rPr lang="lt-LT" sz="1500" dirty="0">
                <a:solidFill>
                  <a:srgbClr val="C00000"/>
                </a:solidFill>
              </a:rPr>
              <a:t>nuo gegužės 1 d. </a:t>
            </a:r>
            <a:r>
              <a:rPr lang="lt-LT" sz="1500" dirty="0"/>
              <a:t>iki rugsėjo 1 d., pažintinių, kalbinių gebėjimų </a:t>
            </a:r>
            <a:r>
              <a:rPr lang="lt-LT" sz="1500" dirty="0" err="1"/>
              <a:t>įvertinimus</a:t>
            </a:r>
            <a:r>
              <a:rPr lang="lt-LT" sz="1500" dirty="0"/>
              <a:t>.</a:t>
            </a:r>
          </a:p>
          <a:p>
            <a:pPr algn="just"/>
            <a:r>
              <a:rPr lang="lt-LT" sz="1500" dirty="0"/>
              <a:t>17. </a:t>
            </a:r>
            <a:r>
              <a:rPr lang="lt-LT" sz="1500" b="1" u="sng" dirty="0"/>
              <a:t>Tarnyba, atlikusi Įvertinimą, parengia išvadą-rekomendaciją </a:t>
            </a:r>
            <a:r>
              <a:rPr lang="lt-LT" sz="1500" dirty="0"/>
              <a:t>(pagal pridedamą priedą) dėl tolesnio vaiko, kuriam tais kalendoriniais metais 5 metai sueina </a:t>
            </a:r>
            <a:r>
              <a:rPr lang="lt-LT" sz="1500" dirty="0">
                <a:solidFill>
                  <a:srgbClr val="C00000"/>
                </a:solidFill>
              </a:rPr>
              <a:t>nuo gegužės 1 d</a:t>
            </a:r>
            <a:r>
              <a:rPr lang="lt-LT" sz="1500" dirty="0"/>
              <a:t>. iki rugsėjo 1 d., ugdymo.</a:t>
            </a:r>
          </a:p>
          <a:p>
            <a:pPr algn="just"/>
            <a:r>
              <a:rPr lang="lt-LT" sz="1500" dirty="0"/>
              <a:t>18. Gavę Tarnybos išvadą-rekomendaciją, sprendimą dėl tolesnio vaiko, kuriam tais kalendoriniais metais 5 metai sueina </a:t>
            </a:r>
            <a:r>
              <a:rPr lang="lt-LT" sz="1500" dirty="0">
                <a:solidFill>
                  <a:srgbClr val="C00000"/>
                </a:solidFill>
              </a:rPr>
              <a:t>nuo gegužės 1 d. </a:t>
            </a:r>
            <a:r>
              <a:rPr lang="lt-LT" sz="1500" dirty="0"/>
              <a:t>iki rugsėjo 1 d., </a:t>
            </a:r>
            <a:r>
              <a:rPr lang="lt-LT" sz="1500" b="1" u="sng" dirty="0"/>
              <a:t>ugdymosi pagal ikimokyklinio ar priešmokyklinio ugdymo bendrąją programą </a:t>
            </a:r>
            <a:r>
              <a:rPr lang="lt-LT" sz="1500" b="1" u="sng" dirty="0">
                <a:solidFill>
                  <a:srgbClr val="0070C0"/>
                </a:solidFill>
              </a:rPr>
              <a:t>priima tėvai </a:t>
            </a:r>
            <a:r>
              <a:rPr lang="lt-LT" sz="1500" b="1" u="sng" dirty="0"/>
              <a:t>(globėjai</a:t>
            </a:r>
            <a:r>
              <a:rPr lang="lt-LT" sz="1500" b="1" u="sng" dirty="0" smtClean="0"/>
              <a:t>).“</a:t>
            </a:r>
            <a:endParaRPr lang="lt-LT" sz="1500" b="1" u="sng" dirty="0"/>
          </a:p>
        </p:txBody>
      </p:sp>
    </p:spTree>
    <p:extLst>
      <p:ext uri="{BB962C8B-B14F-4D97-AF65-F5344CB8AC3E}">
        <p14:creationId xmlns:p14="http://schemas.microsoft.com/office/powerpoint/2010/main" val="220419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389472" y="6110023"/>
            <a:ext cx="11501717" cy="369332"/>
          </a:xfrm>
          <a:prstGeom prst="rect">
            <a:avLst/>
          </a:prstGeom>
          <a:noFill/>
        </p:spPr>
        <p:txBody>
          <a:bodyPr wrap="square" rtlCol="0">
            <a:spAutoFit/>
          </a:bodyPr>
          <a:lstStyle/>
          <a:p>
            <a:r>
              <a:rPr lang="lt-LT" dirty="0"/>
              <a:t>Dokumento </a:t>
            </a:r>
            <a:r>
              <a:rPr lang="lt-LT" dirty="0" smtClean="0"/>
              <a:t>nuoroda</a:t>
            </a:r>
            <a:r>
              <a:rPr lang="lt-LT" dirty="0"/>
              <a:t>: </a:t>
            </a:r>
            <a:r>
              <a:rPr lang="lt-LT" sz="1600" dirty="0" smtClean="0">
                <a:solidFill>
                  <a:srgbClr val="0070C0"/>
                </a:solidFill>
              </a:rPr>
              <a:t>www.e-tar.lt/portal/lt/legalAct/64c267b000dc11ec9f09e7df20500045</a:t>
            </a:r>
            <a:endParaRPr lang="lt-LT" sz="1600" dirty="0">
              <a:solidFill>
                <a:srgbClr val="0070C0"/>
              </a:solidFill>
            </a:endParaRPr>
          </a:p>
        </p:txBody>
      </p:sp>
      <p:sp>
        <p:nvSpPr>
          <p:cNvPr id="4" name="TextBox 3"/>
          <p:cNvSpPr txBox="1"/>
          <p:nvPr/>
        </p:nvSpPr>
        <p:spPr>
          <a:xfrm>
            <a:off x="519214" y="1682995"/>
            <a:ext cx="11242231" cy="4001095"/>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Vyriausybės nutarimo pakeitimai, kurie planuojama, kad </a:t>
            </a:r>
            <a:r>
              <a:rPr lang="lt-LT" altLang="en-US" sz="2800" b="1" dirty="0" smtClean="0">
                <a:solidFill>
                  <a:srgbClr val="0070C0"/>
                </a:solidFill>
                <a:latin typeface="Times New Roman" panose="02020603050405020304" pitchFamily="18" charset="0"/>
                <a:cs typeface="Times New Roman" panose="02020603050405020304" pitchFamily="18" charset="0"/>
              </a:rPr>
              <a:t>galios nuo 2023 m. kovo mėn.</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dirty="0" smtClean="0">
              <a:solidFill>
                <a:srgbClr val="000000"/>
              </a:solidFill>
              <a:latin typeface="Times New Roman" panose="02020603050405020304" pitchFamily="18" charset="0"/>
              <a:cs typeface="Times New Roman" panose="02020603050405020304" pitchFamily="18" charset="0"/>
            </a:endParaRPr>
          </a:p>
          <a:p>
            <a:pPr algn="just"/>
            <a:r>
              <a:rPr lang="lt-LT" b="1" dirty="0" smtClean="0">
                <a:solidFill>
                  <a:srgbClr val="000000"/>
                </a:solidFill>
                <a:latin typeface="Times New Roman" panose="02020603050405020304" pitchFamily="18" charset="0"/>
                <a:cs typeface="Times New Roman" panose="02020603050405020304" pitchFamily="18" charset="0"/>
              </a:rPr>
              <a:t>4</a:t>
            </a:r>
            <a:r>
              <a:rPr lang="lt-LT" b="1" dirty="0">
                <a:solidFill>
                  <a:srgbClr val="000000"/>
                </a:solidFill>
                <a:latin typeface="Times New Roman" panose="02020603050405020304" pitchFamily="18" charset="0"/>
                <a:cs typeface="Times New Roman" panose="02020603050405020304" pitchFamily="18" charset="0"/>
              </a:rPr>
              <a:t>. </a:t>
            </a:r>
            <a:r>
              <a:rPr lang="lt-LT" b="1" dirty="0"/>
              <a:t>D</a:t>
            </a:r>
            <a:r>
              <a:rPr lang="lt-LT" b="1" dirty="0" smtClean="0"/>
              <a:t>ėl ugdymo, maitinimo ir pavėžėjimo lėšų socialinę riziką patiriančių vaikų ikimokykliniam ugdymui užtikrinti apskaičiavimo, paskirstymo ir panaudojimo tvarkos aprašo patvirtinimo </a:t>
            </a:r>
            <a:r>
              <a:rPr lang="lt-LT" b="1" dirty="0" smtClean="0">
                <a:solidFill>
                  <a:srgbClr val="000000"/>
                </a:solidFill>
                <a:latin typeface="Times New Roman" panose="02020603050405020304" pitchFamily="18" charset="0"/>
                <a:cs typeface="Times New Roman" panose="02020603050405020304" pitchFamily="18" charset="0"/>
              </a:rPr>
              <a:t>(2021 </a:t>
            </a:r>
            <a:r>
              <a:rPr lang="lt-LT" b="1" dirty="0">
                <a:solidFill>
                  <a:srgbClr val="000000"/>
                </a:solidFill>
                <a:latin typeface="Times New Roman" panose="02020603050405020304" pitchFamily="18" charset="0"/>
                <a:cs typeface="Times New Roman" panose="02020603050405020304" pitchFamily="18" charset="0"/>
              </a:rPr>
              <a:t>m. rugpjūčio 18 d. Nr. </a:t>
            </a:r>
            <a:r>
              <a:rPr lang="lt-LT" b="1" dirty="0" smtClean="0">
                <a:solidFill>
                  <a:srgbClr val="000000"/>
                </a:solidFill>
                <a:latin typeface="Times New Roman" panose="02020603050405020304" pitchFamily="18" charset="0"/>
                <a:cs typeface="Times New Roman" panose="02020603050405020304" pitchFamily="18" charset="0"/>
              </a:rPr>
              <a:t>677</a:t>
            </a:r>
            <a:r>
              <a:rPr lang="lt-LT" b="1" dirty="0" smtClean="0"/>
              <a:t>):</a:t>
            </a:r>
          </a:p>
          <a:p>
            <a:pPr algn="just"/>
            <a:endParaRPr lang="lt-LT" b="1" dirty="0" smtClean="0"/>
          </a:p>
          <a:p>
            <a:pPr algn="just"/>
            <a:r>
              <a:rPr lang="lt-LT" sz="1500" dirty="0" smtClean="0">
                <a:solidFill>
                  <a:srgbClr val="C00000"/>
                </a:solidFill>
              </a:rPr>
              <a:t>Planuojama </a:t>
            </a:r>
            <a:r>
              <a:rPr lang="lt-LT" sz="1500" dirty="0">
                <a:solidFill>
                  <a:srgbClr val="C00000"/>
                </a:solidFill>
              </a:rPr>
              <a:t>keisi ir skirti </a:t>
            </a:r>
            <a:r>
              <a:rPr lang="lt-LT" sz="1500" dirty="0" smtClean="0">
                <a:solidFill>
                  <a:srgbClr val="C00000"/>
                </a:solidFill>
              </a:rPr>
              <a:t>finansavimą savivaldybėms 2 kartus metuose.</a:t>
            </a:r>
          </a:p>
          <a:p>
            <a:pPr algn="just"/>
            <a:endParaRPr lang="lt-LT" b="1" dirty="0" smtClean="0"/>
          </a:p>
          <a:p>
            <a:pPr algn="just"/>
            <a:r>
              <a:rPr lang="lt-LT" sz="1500" dirty="0" smtClean="0"/>
              <a:t>„7</a:t>
            </a:r>
            <a:r>
              <a:rPr lang="lt-LT" sz="1500" dirty="0"/>
              <a:t>. Savivaldybėms (savivaldybių ir nevalstybinėms mokykloms) ir valstybinėms mokykloms skiriama lėšų suma einamųjų metų sausio–rugpjūčio mėnesiams apskaičiuojama pagal vaikų skaičių, </a:t>
            </a:r>
            <a:r>
              <a:rPr lang="lt-LT" sz="1500" dirty="0">
                <a:solidFill>
                  <a:srgbClr val="C00000"/>
                </a:solidFill>
              </a:rPr>
              <a:t>nurodytą Mokinių registre praėjusių metų rugsėjo 1 d.</a:t>
            </a:r>
            <a:r>
              <a:rPr lang="lt-LT" sz="1500" dirty="0"/>
              <a:t>, o einamųjų metų rugsėjo–gruodžio mėnesiams – pagal vaikų skaičių einamųjų metų rugsėjo 1 d</a:t>
            </a:r>
            <a:r>
              <a:rPr lang="lt-LT" sz="1500" dirty="0" smtClean="0"/>
              <a:t>.“.</a:t>
            </a:r>
          </a:p>
          <a:p>
            <a:pPr algn="just"/>
            <a:endParaRPr lang="lt-LT" sz="1500" b="1" u="sng" dirty="0"/>
          </a:p>
          <a:p>
            <a:pPr algn="just"/>
            <a:endParaRPr lang="lt-LT" sz="1500" b="1" u="sng" dirty="0"/>
          </a:p>
        </p:txBody>
      </p:sp>
    </p:spTree>
    <p:extLst>
      <p:ext uri="{BB962C8B-B14F-4D97-AF65-F5344CB8AC3E}">
        <p14:creationId xmlns:p14="http://schemas.microsoft.com/office/powerpoint/2010/main" val="130578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389472" y="6294689"/>
            <a:ext cx="11501717" cy="369332"/>
          </a:xfrm>
          <a:prstGeom prst="rect">
            <a:avLst/>
          </a:prstGeom>
          <a:noFill/>
        </p:spPr>
        <p:txBody>
          <a:bodyPr wrap="square" rtlCol="0">
            <a:spAutoFit/>
          </a:bodyPr>
          <a:lstStyle/>
          <a:p>
            <a:r>
              <a:rPr lang="lt-LT" dirty="0"/>
              <a:t>Dokumento </a:t>
            </a:r>
            <a:r>
              <a:rPr lang="lt-LT" dirty="0" smtClean="0"/>
              <a:t>nuoroda</a:t>
            </a:r>
            <a:r>
              <a:rPr lang="lt-LT" dirty="0"/>
              <a:t>: </a:t>
            </a:r>
            <a:r>
              <a:rPr lang="lt-LT" sz="1600" dirty="0" smtClean="0">
                <a:solidFill>
                  <a:srgbClr val="0070C0"/>
                </a:solidFill>
              </a:rPr>
              <a:t>https</a:t>
            </a:r>
            <a:r>
              <a:rPr lang="lt-LT" sz="1600" dirty="0">
                <a:solidFill>
                  <a:srgbClr val="0070C0"/>
                </a:solidFill>
              </a:rPr>
              <a:t>://e-seimas.lrs.lt/portal/legalAct/lt/TAD/c6dd7dc2e23411e6be918a531b2126ab/asr</a:t>
            </a:r>
          </a:p>
        </p:txBody>
      </p:sp>
      <p:sp>
        <p:nvSpPr>
          <p:cNvPr id="4" name="TextBox 3"/>
          <p:cNvSpPr txBox="1"/>
          <p:nvPr/>
        </p:nvSpPr>
        <p:spPr>
          <a:xfrm>
            <a:off x="519214" y="1131666"/>
            <a:ext cx="11242231" cy="4647426"/>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apmokėjimo įstatymo </a:t>
            </a:r>
            <a:r>
              <a:rPr lang="lt-LT" altLang="en-US" sz="2800" dirty="0" smtClean="0">
                <a:solidFill>
                  <a:srgbClr val="000000"/>
                </a:solidFill>
                <a:latin typeface="Times New Roman" panose="02020603050405020304" pitchFamily="18" charset="0"/>
                <a:cs typeface="Times New Roman" panose="02020603050405020304" pitchFamily="18" charset="0"/>
              </a:rPr>
              <a:t>pakeitimai</a:t>
            </a:r>
            <a:r>
              <a:rPr lang="lt-LT" sz="2800" dirty="0" smtClean="0">
                <a:solidFill>
                  <a:srgbClr val="000000"/>
                </a:solidFill>
                <a:latin typeface="Times New Roman" panose="02020603050405020304" pitchFamily="18" charset="0"/>
                <a:cs typeface="Times New Roman" panose="02020603050405020304" pitchFamily="18" charset="0"/>
              </a:rPr>
              <a:t>, </a:t>
            </a:r>
            <a:r>
              <a:rPr lang="lt-LT" altLang="en-US" sz="2800" dirty="0" smtClean="0">
                <a:solidFill>
                  <a:srgbClr val="000000"/>
                </a:solidFill>
                <a:latin typeface="Times New Roman" panose="02020603050405020304" pitchFamily="18" charset="0"/>
                <a:cs typeface="Times New Roman" panose="02020603050405020304" pitchFamily="18" charset="0"/>
              </a:rPr>
              <a:t>kurie </a:t>
            </a:r>
            <a:r>
              <a:rPr lang="lt-LT" altLang="en-US" sz="2800" b="1" dirty="0" smtClean="0">
                <a:solidFill>
                  <a:srgbClr val="0070C0"/>
                </a:solidFill>
                <a:latin typeface="Times New Roman" panose="02020603050405020304" pitchFamily="18" charset="0"/>
                <a:cs typeface="Times New Roman" panose="02020603050405020304" pitchFamily="18" charset="0"/>
              </a:rPr>
              <a:t>įsigalios </a:t>
            </a:r>
            <a:r>
              <a:rPr lang="lt-LT" altLang="en-US" sz="2800" b="1" dirty="0">
                <a:solidFill>
                  <a:srgbClr val="0070C0"/>
                </a:solidFill>
                <a:latin typeface="Times New Roman" panose="02020603050405020304" pitchFamily="18" charset="0"/>
                <a:cs typeface="Times New Roman" panose="02020603050405020304" pitchFamily="18" charset="0"/>
              </a:rPr>
              <a:t>nuo </a:t>
            </a:r>
            <a:r>
              <a:rPr lang="lt-LT" altLang="en-US" sz="2800" b="1" dirty="0" smtClean="0">
                <a:solidFill>
                  <a:srgbClr val="0070C0"/>
                </a:solidFill>
                <a:latin typeface="Times New Roman" panose="02020603050405020304" pitchFamily="18" charset="0"/>
                <a:cs typeface="Times New Roman" panose="02020603050405020304" pitchFamily="18" charset="0"/>
              </a:rPr>
              <a:t>2023-09-01 </a:t>
            </a:r>
            <a:r>
              <a:rPr lang="lt-LT" altLang="en-US" sz="2800" b="1" dirty="0">
                <a:solidFill>
                  <a:srgbClr val="0070C0"/>
                </a:solidFill>
                <a:latin typeface="Times New Roman" panose="02020603050405020304" pitchFamily="18" charset="0"/>
                <a:cs typeface="Times New Roman" panose="02020603050405020304" pitchFamily="18" charset="0"/>
              </a:rPr>
              <a:t>ir </a:t>
            </a:r>
            <a:r>
              <a:rPr lang="lt-LT" altLang="en-US" sz="2800" b="1" dirty="0" smtClean="0">
                <a:solidFill>
                  <a:srgbClr val="0070C0"/>
                </a:solidFill>
                <a:latin typeface="Times New Roman" panose="02020603050405020304" pitchFamily="18" charset="0"/>
                <a:cs typeface="Times New Roman" panose="02020603050405020304" pitchFamily="18" charset="0"/>
              </a:rPr>
              <a:t>2024-09-01</a:t>
            </a:r>
            <a:r>
              <a:rPr lang="lt-LT" altLang="en-US" sz="2800" dirty="0">
                <a:solidFill>
                  <a:srgbClr val="000000"/>
                </a:solidFill>
                <a:latin typeface="Times New Roman" panose="02020603050405020304" pitchFamily="18" charset="0"/>
                <a:cs typeface="Times New Roman" panose="02020603050405020304" pitchFamily="18" charset="0"/>
              </a:rPr>
              <a:t>:</a:t>
            </a:r>
          </a:p>
          <a:p>
            <a:pPr algn="just"/>
            <a:endParaRPr lang="lt-LT" dirty="0" smtClean="0">
              <a:solidFill>
                <a:srgbClr val="000000"/>
              </a:solidFill>
              <a:latin typeface="Times New Roman" panose="02020603050405020304" pitchFamily="18" charset="0"/>
              <a:cs typeface="Times New Roman" panose="02020603050405020304" pitchFamily="18" charset="0"/>
            </a:endParaRPr>
          </a:p>
          <a:p>
            <a:pPr algn="just"/>
            <a:r>
              <a:rPr lang="lt-LT" b="1" dirty="0" smtClean="0">
                <a:solidFill>
                  <a:srgbClr val="000000"/>
                </a:solidFill>
                <a:latin typeface="+mj-lt"/>
                <a:cs typeface="Times New Roman" panose="02020603050405020304" pitchFamily="18" charset="0"/>
              </a:rPr>
              <a:t>5. LR </a:t>
            </a:r>
            <a:r>
              <a:rPr lang="lt-LT" b="1" dirty="0">
                <a:solidFill>
                  <a:srgbClr val="000000"/>
                </a:solidFill>
                <a:latin typeface="+mj-lt"/>
                <a:cs typeface="Times New Roman" panose="02020603050405020304" pitchFamily="18" charset="0"/>
              </a:rPr>
              <a:t>valstybės ir savivaldybių įstaigų darbuotojų darbo apmokėjimo ir komisijų narių atlygio už darbą įstatymo </a:t>
            </a:r>
            <a:r>
              <a:rPr lang="lt-LT" b="1" dirty="0" smtClean="0">
                <a:solidFill>
                  <a:srgbClr val="000000"/>
                </a:solidFill>
                <a:latin typeface="+mj-lt"/>
                <a:cs typeface="Times New Roman" panose="02020603050405020304" pitchFamily="18" charset="0"/>
              </a:rPr>
              <a:t>(</a:t>
            </a:r>
            <a:r>
              <a:rPr lang="lt-LT" b="1" dirty="0">
                <a:solidFill>
                  <a:srgbClr val="000000"/>
                </a:solidFill>
                <a:latin typeface="+mj-lt"/>
                <a:cs typeface="Times New Roman" panose="02020603050405020304" pitchFamily="18" charset="0"/>
              </a:rPr>
              <a:t>2017 m. sausio 17 d. Nr. </a:t>
            </a:r>
            <a:r>
              <a:rPr lang="lt-LT" b="1" dirty="0" smtClean="0">
                <a:solidFill>
                  <a:srgbClr val="000000"/>
                </a:solidFill>
                <a:latin typeface="+mj-lt"/>
                <a:cs typeface="Times New Roman" panose="02020603050405020304" pitchFamily="18" charset="0"/>
              </a:rPr>
              <a:t>XIII-198</a:t>
            </a:r>
            <a:r>
              <a:rPr lang="lt-LT" b="1" dirty="0" smtClean="0">
                <a:latin typeface="+mj-lt"/>
              </a:rPr>
              <a:t>):</a:t>
            </a:r>
          </a:p>
          <a:p>
            <a:pPr algn="just"/>
            <a:endParaRPr lang="lt-LT" b="1" dirty="0" smtClean="0">
              <a:latin typeface="+mj-lt"/>
            </a:endParaRPr>
          </a:p>
          <a:p>
            <a:pPr algn="just"/>
            <a:r>
              <a:rPr lang="lt-LT" sz="1500" dirty="0" smtClean="0">
                <a:solidFill>
                  <a:srgbClr val="C00000"/>
                </a:solidFill>
              </a:rPr>
              <a:t>Numatyta keisi ir nuo 2023-09-01 ikimokyklinio ir priešmokyklinio ugdymo mokytojams padidinti </a:t>
            </a:r>
            <a:r>
              <a:rPr lang="lt-LT" sz="1500" dirty="0">
                <a:solidFill>
                  <a:srgbClr val="C00000"/>
                </a:solidFill>
              </a:rPr>
              <a:t>nekontaktinių val. skaičių iki 5 val. (</a:t>
            </a:r>
            <a:r>
              <a:rPr lang="lt-LT" sz="1500" dirty="0" smtClean="0">
                <a:solidFill>
                  <a:srgbClr val="C00000"/>
                </a:solidFill>
              </a:rPr>
              <a:t>36 val. </a:t>
            </a:r>
            <a:r>
              <a:rPr lang="en-US" sz="1500" dirty="0" smtClean="0">
                <a:solidFill>
                  <a:srgbClr val="C00000"/>
                </a:solidFill>
              </a:rPr>
              <a:t>=</a:t>
            </a:r>
            <a:r>
              <a:rPr lang="lt-LT" sz="1500" dirty="0">
                <a:solidFill>
                  <a:srgbClr val="C00000"/>
                </a:solidFill>
              </a:rPr>
              <a:t>3</a:t>
            </a:r>
            <a:r>
              <a:rPr lang="lt-LT" sz="1500" dirty="0" smtClean="0">
                <a:solidFill>
                  <a:srgbClr val="C00000"/>
                </a:solidFill>
              </a:rPr>
              <a:t>1+5), o </a:t>
            </a:r>
            <a:r>
              <a:rPr lang="lt-LT" sz="1500" dirty="0">
                <a:solidFill>
                  <a:srgbClr val="C00000"/>
                </a:solidFill>
              </a:rPr>
              <a:t>nuo </a:t>
            </a:r>
            <a:r>
              <a:rPr lang="lt-LT" sz="1500" dirty="0" smtClean="0">
                <a:solidFill>
                  <a:srgbClr val="C00000"/>
                </a:solidFill>
              </a:rPr>
              <a:t>2024-09-01 - iki 6 val. (36 val.</a:t>
            </a:r>
            <a:r>
              <a:rPr lang="en-US" sz="1500" dirty="0" smtClean="0">
                <a:solidFill>
                  <a:srgbClr val="C00000"/>
                </a:solidFill>
              </a:rPr>
              <a:t>=</a:t>
            </a:r>
            <a:r>
              <a:rPr lang="lt-LT" sz="1500" dirty="0" smtClean="0">
                <a:solidFill>
                  <a:srgbClr val="C00000"/>
                </a:solidFill>
              </a:rPr>
              <a:t>30+6).</a:t>
            </a:r>
            <a:endParaRPr lang="en-US" sz="1500" dirty="0">
              <a:solidFill>
                <a:srgbClr val="C00000"/>
              </a:solidFill>
            </a:endParaRPr>
          </a:p>
          <a:p>
            <a:pPr algn="just"/>
            <a:endParaRPr lang="lt-LT" b="1" dirty="0" smtClean="0"/>
          </a:p>
          <a:p>
            <a:pPr algn="just"/>
            <a:r>
              <a:rPr lang="lt-LT" sz="1500" dirty="0"/>
              <a:t>„15. Mokytojų, dirbančių pagal ikimokyklinio ugdymo programą, išskyrus nurodytus šio priedo 16 punkte, </a:t>
            </a:r>
            <a:r>
              <a:rPr lang="lt-LT" sz="1500" dirty="0">
                <a:solidFill>
                  <a:srgbClr val="C00000"/>
                </a:solidFill>
              </a:rPr>
              <a:t>darbo laikas per savaitę yra 36 valandos, iš jų 32 valandos per savaitę skiriamos tiesioginiam darbui su mokiniais, 4 valandos – netiesioginiam darbui</a:t>
            </a:r>
            <a:r>
              <a:rPr lang="lt-LT" sz="1500" dirty="0"/>
              <a:t> su mokiniais (darbams planuoti, dokumentams, susijusiems su ugdymu, rengti, bendradarbiauti su mokytojais, tėvais (globėjais) ugdymo klausimais ir kt</a:t>
            </a:r>
            <a:r>
              <a:rPr lang="lt-LT" sz="1500" dirty="0" smtClean="0"/>
              <a:t>.).</a:t>
            </a:r>
          </a:p>
          <a:p>
            <a:pPr algn="just"/>
            <a:r>
              <a:rPr lang="lt-LT" sz="1500" dirty="0"/>
              <a:t>21. Mokytojų, dirbančių pagal priešmokyklinio ugdymo programą, išskyrus nurodytus šio priedo 22 punkte, </a:t>
            </a:r>
            <a:r>
              <a:rPr lang="lt-LT" sz="1500" dirty="0">
                <a:solidFill>
                  <a:srgbClr val="C00000"/>
                </a:solidFill>
              </a:rPr>
              <a:t>darbo laikas per savaitę yra 36 valandos, iš jų 32 valandos skiriamos tiesioginiam darbui su mokiniais, 4 valandos – netiesioginiam darbui </a:t>
            </a:r>
            <a:r>
              <a:rPr lang="lt-LT" sz="1500" dirty="0"/>
              <a:t>su mokiniais (darbams planuoti, dokumentams, susijusiems su ugdymu, rengti, bendradarbiauti su mokytojais, tėvais (globėjais) ugdymo klausimais ir kt</a:t>
            </a:r>
            <a:r>
              <a:rPr lang="lt-LT" sz="1500" dirty="0" smtClean="0"/>
              <a:t>.).“.</a:t>
            </a:r>
          </a:p>
        </p:txBody>
      </p:sp>
      <p:sp>
        <p:nvSpPr>
          <p:cNvPr id="2" name="Rodyklė dešinėn 1"/>
          <p:cNvSpPr/>
          <p:nvPr/>
        </p:nvSpPr>
        <p:spPr>
          <a:xfrm>
            <a:off x="519213" y="5703113"/>
            <a:ext cx="4738587" cy="667556"/>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rgbClr val="C00000"/>
                </a:solidFill>
              </a:rPr>
              <a:t>Nekontaktinės </a:t>
            </a:r>
            <a:r>
              <a:rPr lang="lt-LT" dirty="0">
                <a:solidFill>
                  <a:srgbClr val="C00000"/>
                </a:solidFill>
              </a:rPr>
              <a:t>val</a:t>
            </a:r>
            <a:r>
              <a:rPr lang="lt-LT" dirty="0" smtClean="0">
                <a:solidFill>
                  <a:srgbClr val="C00000"/>
                </a:solidFill>
              </a:rPr>
              <a:t>.: kur, kada, kaip ir pan.?</a:t>
            </a:r>
            <a:r>
              <a:rPr lang="lt-LT" dirty="0" smtClean="0"/>
              <a:t>.</a:t>
            </a:r>
            <a:endParaRPr lang="lt-LT" dirty="0"/>
          </a:p>
        </p:txBody>
      </p:sp>
    </p:spTree>
    <p:extLst>
      <p:ext uri="{BB962C8B-B14F-4D97-AF65-F5344CB8AC3E}">
        <p14:creationId xmlns:p14="http://schemas.microsoft.com/office/powerpoint/2010/main" val="3799333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4A91BE-C08D-C548-A829-6C9E27996ADB}"/>
              </a:ext>
            </a:extLst>
          </p:cNvPr>
          <p:cNvSpPr txBox="1">
            <a:spLocks/>
          </p:cNvSpPr>
          <p:nvPr/>
        </p:nvSpPr>
        <p:spPr>
          <a:xfrm>
            <a:off x="1329446" y="470605"/>
            <a:ext cx="5596647" cy="364905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LT" sz="17600" b="0" dirty="0">
              <a:solidFill>
                <a:schemeClr val="accent4"/>
              </a:solidFill>
            </a:endParaRPr>
          </a:p>
        </p:txBody>
      </p:sp>
      <p:sp>
        <p:nvSpPr>
          <p:cNvPr id="8" name="TextBox 7"/>
          <p:cNvSpPr txBox="1"/>
          <p:nvPr/>
        </p:nvSpPr>
        <p:spPr>
          <a:xfrm>
            <a:off x="692532" y="1074113"/>
            <a:ext cx="10683679" cy="5786199"/>
          </a:xfrm>
          <a:prstGeom prst="rect">
            <a:avLst/>
          </a:prstGeom>
          <a:noFill/>
        </p:spPr>
        <p:txBody>
          <a:bodyPr wrap="square" rtlCol="0">
            <a:spAutoFit/>
          </a:bodyPr>
          <a:lstStyle/>
          <a:p>
            <a:pPr algn="just"/>
            <a:r>
              <a:rPr lang="lt-LT" altLang="en-US" sz="2800" b="1" dirty="0" smtClean="0">
                <a:solidFill>
                  <a:srgbClr val="FFFF00"/>
                </a:solidFill>
                <a:latin typeface="Times New Roman" panose="02020603050405020304" pitchFamily="18" charset="0"/>
                <a:cs typeface="Times New Roman" panose="02020603050405020304" pitchFamily="18" charset="0"/>
              </a:rPr>
              <a:t>Klausimai </a:t>
            </a:r>
            <a:r>
              <a:rPr lang="lt-LT" altLang="en-US" sz="2800" b="1" dirty="0">
                <a:solidFill>
                  <a:srgbClr val="FFFF00"/>
                </a:solidFill>
                <a:latin typeface="Times New Roman" panose="02020603050405020304" pitchFamily="18" charset="0"/>
                <a:cs typeface="Times New Roman" panose="02020603050405020304" pitchFamily="18" charset="0"/>
              </a:rPr>
              <a:t>dėl priešmokyklinio </a:t>
            </a:r>
            <a:r>
              <a:rPr lang="lt-LT" altLang="en-US" sz="2800" b="1" dirty="0" smtClean="0">
                <a:solidFill>
                  <a:srgbClr val="FFFF00"/>
                </a:solidFill>
                <a:latin typeface="Times New Roman" panose="02020603050405020304" pitchFamily="18" charset="0"/>
                <a:cs typeface="Times New Roman" panose="02020603050405020304" pitchFamily="18" charset="0"/>
              </a:rPr>
              <a:t>ugdymo:</a:t>
            </a:r>
            <a:endParaRPr lang="lt-LT" altLang="en-US" sz="2800" b="1" dirty="0">
              <a:solidFill>
                <a:srgbClr val="FFFF00"/>
              </a:solidFill>
              <a:latin typeface="Times New Roman" panose="02020603050405020304" pitchFamily="18" charset="0"/>
              <a:cs typeface="Times New Roman" panose="02020603050405020304" pitchFamily="18" charset="0"/>
            </a:endParaRPr>
          </a:p>
          <a:p>
            <a:pPr lvl="0" algn="just"/>
            <a:r>
              <a:rPr lang="lt-LT" altLang="en-US" sz="2000" dirty="0" smtClean="0">
                <a:solidFill>
                  <a:srgbClr val="FFFF00"/>
                </a:solidFill>
                <a:latin typeface="Times New Roman" panose="02020603050405020304" pitchFamily="18" charset="0"/>
                <a:cs typeface="Times New Roman" panose="02020603050405020304" pitchFamily="18" charset="0"/>
              </a:rPr>
              <a:t>1. </a:t>
            </a:r>
            <a:r>
              <a:rPr lang="lt-LT" dirty="0" smtClean="0"/>
              <a:t>Ar </a:t>
            </a:r>
            <a:r>
              <a:rPr lang="lt-LT" dirty="0"/>
              <a:t>privaloma, jei tėvai neinformuoja įstaigos vadovo, kad nelankys priešmokyklinio ugdymo, vaikus, gimusius 2018 m. sausio 1 d. - balandžio 30 d., kelti į priešmokyklinio ugdymo </a:t>
            </a:r>
            <a:r>
              <a:rPr lang="lt-LT" dirty="0" smtClean="0"/>
              <a:t>grupę?</a:t>
            </a:r>
          </a:p>
          <a:p>
            <a:pPr lvl="0" algn="just"/>
            <a:r>
              <a:rPr lang="lt-LT" dirty="0" smtClean="0">
                <a:solidFill>
                  <a:srgbClr val="FFFF00"/>
                </a:solidFill>
              </a:rPr>
              <a:t>Ne.</a:t>
            </a:r>
          </a:p>
          <a:p>
            <a:pPr algn="just"/>
            <a:r>
              <a:rPr lang="lt-LT" dirty="0" smtClean="0">
                <a:solidFill>
                  <a:srgbClr val="FFFF00"/>
                </a:solidFill>
              </a:rPr>
              <a:t>2. </a:t>
            </a:r>
            <a:r>
              <a:rPr lang="lt-LT" dirty="0"/>
              <a:t>Ar privaloma tėvams kreiptis į PPT (2018 m. gegužės 1 d. </a:t>
            </a:r>
            <a:r>
              <a:rPr lang="lt-LT" dirty="0" smtClean="0"/>
              <a:t>- </a:t>
            </a:r>
            <a:r>
              <a:rPr lang="lt-LT" dirty="0"/>
              <a:t>rugsėjo 1 d. gim. vaikams)?</a:t>
            </a:r>
            <a:endParaRPr lang="en-US" dirty="0"/>
          </a:p>
          <a:p>
            <a:pPr lvl="0" algn="just"/>
            <a:r>
              <a:rPr lang="lt-LT" dirty="0" smtClean="0">
                <a:solidFill>
                  <a:srgbClr val="FFFF00"/>
                </a:solidFill>
              </a:rPr>
              <a:t>Taip.</a:t>
            </a:r>
            <a:endParaRPr lang="en-US" dirty="0">
              <a:solidFill>
                <a:srgbClr val="FFFF00"/>
              </a:solidFill>
            </a:endParaRPr>
          </a:p>
          <a:p>
            <a:pPr lvl="0" algn="just"/>
            <a:r>
              <a:rPr lang="lt-LT" altLang="en-US" sz="2000" dirty="0" smtClean="0">
                <a:solidFill>
                  <a:srgbClr val="FFFF00"/>
                </a:solidFill>
                <a:latin typeface="Times New Roman" panose="02020603050405020304" pitchFamily="18" charset="0"/>
                <a:cs typeface="Times New Roman" panose="02020603050405020304" pitchFamily="18" charset="0"/>
              </a:rPr>
              <a:t>3. </a:t>
            </a:r>
            <a:r>
              <a:rPr lang="lt-LT" dirty="0"/>
              <a:t>Ar gali visi 2018 m. gimimo vaikai kartoti priešmokyklinio ugdymo programą?</a:t>
            </a:r>
            <a:endParaRPr lang="en-US" dirty="0"/>
          </a:p>
          <a:p>
            <a:pPr algn="just"/>
            <a:r>
              <a:rPr lang="lt-LT" altLang="en-US" dirty="0" smtClean="0">
                <a:solidFill>
                  <a:srgbClr val="FFFF00"/>
                </a:solidFill>
                <a:latin typeface="Times New Roman" panose="02020603050405020304" pitchFamily="18" charset="0"/>
                <a:cs typeface="Times New Roman" panose="02020603050405020304" pitchFamily="18" charset="0"/>
              </a:rPr>
              <a:t>Taip, jei tėvai (globėjai) nuspręs.</a:t>
            </a:r>
            <a:r>
              <a:rPr lang="lt-LT" altLang="en-US" dirty="0">
                <a:solidFill>
                  <a:srgbClr val="FFFF00"/>
                </a:solidFill>
                <a:latin typeface="Times New Roman" panose="02020603050405020304" pitchFamily="18" charset="0"/>
                <a:cs typeface="Times New Roman" panose="02020603050405020304" pitchFamily="18" charset="0"/>
              </a:rPr>
              <a:t> Svarbu, kad vaikui būtų sudaryta galimybė ugdytis dvejus metus, jei, dėl vienokių ar kitokių priežasčių jam per vienus metus nepavyko išsiugdyti reikiamas kompetencijas</a:t>
            </a:r>
            <a:r>
              <a:rPr lang="lt-LT" altLang="en-US" dirty="0" smtClean="0">
                <a:solidFill>
                  <a:srgbClr val="FFFF00"/>
                </a:solidFill>
                <a:latin typeface="Times New Roman" panose="02020603050405020304" pitchFamily="18" charset="0"/>
                <a:cs typeface="Times New Roman" panose="02020603050405020304" pitchFamily="18" charset="0"/>
              </a:rPr>
              <a:t>.</a:t>
            </a:r>
          </a:p>
          <a:p>
            <a:pPr lvl="0" algn="just"/>
            <a:r>
              <a:rPr lang="lt-LT" altLang="en-US" sz="2000" dirty="0" smtClean="0">
                <a:solidFill>
                  <a:srgbClr val="FFFF00"/>
                </a:solidFill>
                <a:latin typeface="Times New Roman" panose="02020603050405020304" pitchFamily="18" charset="0"/>
                <a:cs typeface="Times New Roman" panose="02020603050405020304" pitchFamily="18" charset="0"/>
              </a:rPr>
              <a:t>4. </a:t>
            </a:r>
            <a:r>
              <a:rPr lang="lt-LT" dirty="0"/>
              <a:t>Ar rugsėjo 2 d</a:t>
            </a:r>
            <a:r>
              <a:rPr lang="lt-LT" dirty="0" smtClean="0"/>
              <a:t>.</a:t>
            </a:r>
            <a:r>
              <a:rPr lang="lt-LT" dirty="0"/>
              <a:t> </a:t>
            </a:r>
            <a:r>
              <a:rPr lang="lt-LT" dirty="0" smtClean="0"/>
              <a:t>– </a:t>
            </a:r>
            <a:r>
              <a:rPr lang="lt-LT" dirty="0"/>
              <a:t>gruodžio 31 d. gimimo vaikai, tėvų pageidavimu, gali lankyti PU? Ar jie gali ir turi kreiptis į PPT? Jei vaikas neeilinių gabumų?</a:t>
            </a:r>
            <a:endParaRPr lang="en-US" dirty="0"/>
          </a:p>
          <a:p>
            <a:pPr algn="just"/>
            <a:r>
              <a:rPr lang="lt-LT" altLang="en-US" dirty="0" smtClean="0">
                <a:solidFill>
                  <a:srgbClr val="FFFF00"/>
                </a:solidFill>
                <a:latin typeface="Times New Roman" panose="02020603050405020304" pitchFamily="18" charset="0"/>
                <a:cs typeface="Times New Roman" panose="02020603050405020304" pitchFamily="18" charset="0"/>
              </a:rPr>
              <a:t>Ne.</a:t>
            </a:r>
          </a:p>
          <a:p>
            <a:pPr lvl="0" algn="just"/>
            <a:r>
              <a:rPr lang="lt-LT" altLang="en-US" sz="2000" dirty="0" smtClean="0">
                <a:solidFill>
                  <a:srgbClr val="FFFF00"/>
                </a:solidFill>
                <a:latin typeface="Times New Roman" panose="02020603050405020304" pitchFamily="18" charset="0"/>
                <a:cs typeface="Times New Roman" panose="02020603050405020304" pitchFamily="18" charset="0"/>
              </a:rPr>
              <a:t>5. </a:t>
            </a:r>
            <a:r>
              <a:rPr lang="lt-LT" dirty="0" smtClean="0"/>
              <a:t>Į </a:t>
            </a:r>
            <a:r>
              <a:rPr lang="lt-LT" dirty="0"/>
              <a:t>PPT tarnybą rekomenduojama kreiptis ne anksčiau nei </a:t>
            </a:r>
            <a:r>
              <a:rPr lang="lt-LT" dirty="0">
                <a:solidFill>
                  <a:srgbClr val="FF0000"/>
                </a:solidFill>
              </a:rPr>
              <a:t>2 </a:t>
            </a:r>
            <a:r>
              <a:rPr lang="lt-LT" dirty="0" smtClean="0">
                <a:solidFill>
                  <a:srgbClr val="FF0000"/>
                </a:solidFill>
              </a:rPr>
              <a:t>mėn. </a:t>
            </a:r>
            <a:r>
              <a:rPr lang="lt-LT" sz="1400" i="1" dirty="0" smtClean="0">
                <a:solidFill>
                  <a:srgbClr val="FFC000"/>
                </a:solidFill>
              </a:rPr>
              <a:t>(4 mėn.-PUTA 4.3 p.) </a:t>
            </a:r>
            <a:r>
              <a:rPr lang="lt-LT" dirty="0" smtClean="0"/>
              <a:t>iki </a:t>
            </a:r>
            <a:r>
              <a:rPr lang="lt-LT" dirty="0"/>
              <a:t>kol vaikui sueis 5 m. tais kalendoriniais </a:t>
            </a:r>
            <a:r>
              <a:rPr lang="lt-LT" dirty="0" smtClean="0"/>
              <a:t>metais. Vadinasi </a:t>
            </a:r>
            <a:r>
              <a:rPr lang="lt-LT" dirty="0"/>
              <a:t>ne anksčiau nei 03 </a:t>
            </a:r>
            <a:r>
              <a:rPr lang="lt-LT" dirty="0" smtClean="0"/>
              <a:t>mėn. Savivaldybei </a:t>
            </a:r>
            <a:r>
              <a:rPr lang="lt-LT" dirty="0"/>
              <a:t>reikia pateikti grupių komplektaciją/sąrašus iki sausio 31 d. Kaip planuoti komplektaciją, jeigu realų PU vaikų skaičių žinotume tik rugpjūčio pabaigoje. Klausimas ar tėvai turi pristatyti Įstaigai PPT išvadą? Kokia jos prasmė, jeigu sprendimas vis tiek priimamas tėvų? Kokią reikšmę turi PPT išvada?</a:t>
            </a:r>
            <a:endParaRPr lang="en-US" dirty="0"/>
          </a:p>
          <a:p>
            <a:pPr algn="just"/>
            <a:r>
              <a:rPr lang="lt-LT" altLang="en-US" dirty="0" smtClean="0">
                <a:solidFill>
                  <a:srgbClr val="FFFF00"/>
                </a:solidFill>
                <a:latin typeface="Times New Roman" panose="02020603050405020304" pitchFamily="18" charset="0"/>
                <a:cs typeface="Times New Roman" panose="02020603050405020304" pitchFamily="18" charset="0"/>
              </a:rPr>
              <a:t>Kadangi vaikui yra svarbi kiekviena ugdymosi savaitė ar mėn., tai rekomenduotina kreiptis į PPT kuo vėliau. Tėvai (globėjai) neprivalo mokyklai pateikti PPT išvados-rekomendacijos.</a:t>
            </a:r>
            <a:endParaRPr lang="lt-LT" altLang="en-US"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01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4A91BE-C08D-C548-A829-6C9E27996ADB}"/>
              </a:ext>
            </a:extLst>
          </p:cNvPr>
          <p:cNvSpPr txBox="1">
            <a:spLocks/>
          </p:cNvSpPr>
          <p:nvPr/>
        </p:nvSpPr>
        <p:spPr>
          <a:xfrm>
            <a:off x="1329446" y="470605"/>
            <a:ext cx="5596647" cy="364905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LT" sz="17600" b="0" dirty="0">
              <a:solidFill>
                <a:schemeClr val="accent4"/>
              </a:solidFill>
            </a:endParaRPr>
          </a:p>
        </p:txBody>
      </p:sp>
      <p:sp>
        <p:nvSpPr>
          <p:cNvPr id="8" name="TextBox 7"/>
          <p:cNvSpPr txBox="1"/>
          <p:nvPr/>
        </p:nvSpPr>
        <p:spPr>
          <a:xfrm>
            <a:off x="827002" y="1041023"/>
            <a:ext cx="10455079" cy="5816977"/>
          </a:xfrm>
          <a:prstGeom prst="rect">
            <a:avLst/>
          </a:prstGeom>
          <a:noFill/>
        </p:spPr>
        <p:txBody>
          <a:bodyPr wrap="square" rtlCol="0">
            <a:spAutoFit/>
          </a:bodyPr>
          <a:lstStyle/>
          <a:p>
            <a:r>
              <a:rPr lang="lt-LT" altLang="en-US" sz="2800" b="1" dirty="0" smtClean="0">
                <a:solidFill>
                  <a:srgbClr val="FFFF00"/>
                </a:solidFill>
                <a:latin typeface="Times New Roman" panose="02020603050405020304" pitchFamily="18" charset="0"/>
                <a:cs typeface="Times New Roman" panose="02020603050405020304" pitchFamily="18" charset="0"/>
              </a:rPr>
              <a:t>Klausimai </a:t>
            </a:r>
            <a:r>
              <a:rPr lang="lt-LT" altLang="en-US" sz="2800" b="1" dirty="0">
                <a:solidFill>
                  <a:srgbClr val="FFFF00"/>
                </a:solidFill>
                <a:latin typeface="Times New Roman" panose="02020603050405020304" pitchFamily="18" charset="0"/>
                <a:cs typeface="Times New Roman" panose="02020603050405020304" pitchFamily="18" charset="0"/>
              </a:rPr>
              <a:t>dėl priešmokyklinio </a:t>
            </a:r>
            <a:r>
              <a:rPr lang="lt-LT" altLang="en-US" sz="2800" b="1" dirty="0" smtClean="0">
                <a:solidFill>
                  <a:srgbClr val="FFFF00"/>
                </a:solidFill>
                <a:latin typeface="Times New Roman" panose="02020603050405020304" pitchFamily="18" charset="0"/>
                <a:cs typeface="Times New Roman" panose="02020603050405020304" pitchFamily="18" charset="0"/>
              </a:rPr>
              <a:t>ugdymo:</a:t>
            </a:r>
            <a:endParaRPr lang="lt-LT" altLang="en-US" sz="2800" b="1" dirty="0">
              <a:solidFill>
                <a:srgbClr val="FFFF00"/>
              </a:solidFill>
              <a:latin typeface="Times New Roman" panose="02020603050405020304" pitchFamily="18" charset="0"/>
              <a:cs typeface="Times New Roman" panose="02020603050405020304" pitchFamily="18" charset="0"/>
            </a:endParaRPr>
          </a:p>
          <a:p>
            <a:pPr lvl="0" algn="just"/>
            <a:r>
              <a:rPr lang="lt-LT" altLang="en-US" sz="2000" dirty="0">
                <a:solidFill>
                  <a:srgbClr val="FFFF00"/>
                </a:solidFill>
                <a:latin typeface="Times New Roman" panose="02020603050405020304" pitchFamily="18" charset="0"/>
                <a:cs typeface="Times New Roman" panose="02020603050405020304" pitchFamily="18" charset="0"/>
              </a:rPr>
              <a:t>6</a:t>
            </a:r>
            <a:r>
              <a:rPr lang="lt-LT" altLang="en-US" sz="2000" dirty="0" smtClean="0">
                <a:solidFill>
                  <a:srgbClr val="FFFF00"/>
                </a:solidFill>
                <a:latin typeface="Times New Roman" panose="02020603050405020304" pitchFamily="18" charset="0"/>
                <a:cs typeface="Times New Roman" panose="02020603050405020304" pitchFamily="18" charset="0"/>
              </a:rPr>
              <a:t>. </a:t>
            </a:r>
            <a:r>
              <a:rPr lang="lt-LT" dirty="0"/>
              <a:t>Ar galimybė būti dvejus metus priešmokyklinėje grupėje galioja tik šiais, pereinamaisiais metais? Jei šiais 2022-2023 mokslo metais atsiras tėvai, kurie pageidaus, kad jų vaikas (gimęs 2017 m.) priešmokyklinėje grupėje liktų antrus metus, tai jis turės tokią galimybę? Ar turi pateikti kokius nors dokumentus be prašymo</a:t>
            </a:r>
            <a:r>
              <a:rPr lang="lt-LT" dirty="0" smtClean="0"/>
              <a:t>?</a:t>
            </a:r>
          </a:p>
          <a:p>
            <a:pPr lvl="0" algn="just"/>
            <a:endParaRPr lang="en-US" dirty="0"/>
          </a:p>
          <a:p>
            <a:pPr algn="just"/>
            <a:r>
              <a:rPr lang="lt-LT" altLang="en-US" dirty="0" smtClean="0">
                <a:solidFill>
                  <a:srgbClr val="FFFF00"/>
                </a:solidFill>
                <a:latin typeface="Times New Roman" panose="02020603050405020304" pitchFamily="18" charset="0"/>
                <a:cs typeface="Times New Roman" panose="02020603050405020304" pitchFamily="18" charset="0"/>
              </a:rPr>
              <a:t>Galimybė ugdytis dvejus metus galioja nuo 2022 m. ir </a:t>
            </a:r>
            <a:r>
              <a:rPr lang="lt-LT" altLang="en-US" dirty="0" err="1" smtClean="0">
                <a:solidFill>
                  <a:srgbClr val="FFFF00"/>
                </a:solidFill>
                <a:latin typeface="Times New Roman" panose="02020603050405020304" pitchFamily="18" charset="0"/>
                <a:cs typeface="Times New Roman" panose="02020603050405020304" pitchFamily="18" charset="0"/>
              </a:rPr>
              <a:t>vadovauajantis</a:t>
            </a:r>
            <a:r>
              <a:rPr lang="lt-LT" altLang="en-US" dirty="0" smtClean="0">
                <a:solidFill>
                  <a:srgbClr val="FFFF00"/>
                </a:solidFill>
                <a:latin typeface="Times New Roman" panose="02020603050405020304" pitchFamily="18" charset="0"/>
                <a:cs typeface="Times New Roman" panose="02020603050405020304" pitchFamily="18" charset="0"/>
              </a:rPr>
              <a:t> ŠĮ galios toliau. 2 m. gali ugdytis tik tie vaikai, kurie į PU atėjo 5 m. Jei vaikui tais kal</a:t>
            </a:r>
            <a:r>
              <a:rPr lang="lt-LT" altLang="en-US" dirty="0" smtClean="0">
                <a:solidFill>
                  <a:srgbClr val="FFFF00"/>
                </a:solidFill>
                <a:latin typeface="Times New Roman" panose="02020603050405020304" pitchFamily="18" charset="0"/>
                <a:cs typeface="Times New Roman" panose="02020603050405020304" pitchFamily="18" charset="0"/>
              </a:rPr>
              <a:t>endoriniais</a:t>
            </a:r>
            <a:r>
              <a:rPr lang="lt-LT" altLang="en-US" dirty="0" smtClean="0">
                <a:solidFill>
                  <a:srgbClr val="FFFF00"/>
                </a:solidFill>
                <a:latin typeface="Times New Roman" panose="02020603050405020304" pitchFamily="18" charset="0"/>
                <a:cs typeface="Times New Roman" panose="02020603050405020304" pitchFamily="18" charset="0"/>
              </a:rPr>
              <a:t> metais sueina 7 m. jis privalo eiti į pirmą klasę.</a:t>
            </a:r>
          </a:p>
          <a:p>
            <a:pPr lvl="0" algn="just"/>
            <a:r>
              <a:rPr lang="lt-LT" altLang="en-US" sz="2000" dirty="0" smtClean="0">
                <a:solidFill>
                  <a:srgbClr val="FFFF00"/>
                </a:solidFill>
                <a:latin typeface="Times New Roman" panose="02020603050405020304" pitchFamily="18" charset="0"/>
                <a:cs typeface="Times New Roman" panose="02020603050405020304" pitchFamily="18" charset="0"/>
              </a:rPr>
              <a:t>7. </a:t>
            </a:r>
            <a:r>
              <a:rPr lang="lt-LT" dirty="0"/>
              <a:t>Ar vaikui, kuris 2017 m. gimimo jau vykdo PU darželyje, reikalingos pedagogų rekomendacijos dėl PU kartojimo, jei vaikas pereina į mokyklą, kuri vykdo PU. Kas atsakingas už šių rekomendacijų pateikimą kitai įstaigas (tėvai, darželio administracija)? Jei tėvai nesikreipia į pedagogus rekomendacijai gauti ir savarankiškai pereina į kitos įstaigos PU, kas tokiu atveju? </a:t>
            </a:r>
            <a:endParaRPr lang="lt-LT" dirty="0" smtClean="0"/>
          </a:p>
          <a:p>
            <a:pPr lvl="0" algn="just"/>
            <a:endParaRPr lang="en-US" dirty="0"/>
          </a:p>
          <a:p>
            <a:pPr algn="just"/>
            <a:r>
              <a:rPr lang="lt-LT" altLang="en-US" dirty="0" smtClean="0">
                <a:solidFill>
                  <a:srgbClr val="FFFF00"/>
                </a:solidFill>
                <a:latin typeface="Times New Roman" panose="02020603050405020304" pitchFamily="18" charset="0"/>
                <a:cs typeface="Times New Roman" panose="02020603050405020304" pitchFamily="18" charset="0"/>
              </a:rPr>
              <a:t>Priešmokyklinio ugdymo mokytojo rekomendaciją </a:t>
            </a:r>
            <a:r>
              <a:rPr lang="lt-LT" altLang="en-US" i="1" dirty="0" smtClean="0">
                <a:solidFill>
                  <a:srgbClr val="FFC000"/>
                </a:solidFill>
                <a:latin typeface="Times New Roman" panose="02020603050405020304" pitchFamily="18" charset="0"/>
                <a:cs typeface="Times New Roman" panose="02020603050405020304" pitchFamily="18" charset="0"/>
              </a:rPr>
              <a:t>(vadovaujantis PUTA 23.5 p.) </a:t>
            </a:r>
            <a:r>
              <a:rPr lang="lt-LT" altLang="en-US" dirty="0" smtClean="0">
                <a:solidFill>
                  <a:srgbClr val="FFFF00"/>
                </a:solidFill>
                <a:latin typeface="Times New Roman" panose="02020603050405020304" pitchFamily="18" charset="0"/>
                <a:cs typeface="Times New Roman" panose="02020603050405020304" pitchFamily="18" charset="0"/>
              </a:rPr>
              <a:t>viena mokykla perduoda kitai. Tėvai (globėjai) turėtų informuoti į kokią mokyklą planuoja vesti vaiką. Keisti mokyklą jie turi teisę, jei tėvai (globėjai) neinformuoja, tuomet kita mokykla turėtų pasiteirauti dėl rekomendacijos gavimo.</a:t>
            </a:r>
          </a:p>
          <a:p>
            <a:pPr algn="just"/>
            <a:endParaRPr lang="lt-LT" altLang="en-US" sz="2000" dirty="0">
              <a:solidFill>
                <a:srgbClr val="FFFF00"/>
              </a:solidFill>
              <a:latin typeface="Times New Roman" panose="02020603050405020304" pitchFamily="18" charset="0"/>
              <a:cs typeface="Times New Roman" panose="02020603050405020304" pitchFamily="18" charset="0"/>
            </a:endParaRPr>
          </a:p>
          <a:p>
            <a:pPr lvl="0"/>
            <a:r>
              <a:rPr lang="lt-LT" altLang="en-US" sz="2000" dirty="0" smtClean="0">
                <a:solidFill>
                  <a:srgbClr val="FFFF00"/>
                </a:solidFill>
                <a:latin typeface="Times New Roman" panose="02020603050405020304" pitchFamily="18" charset="0"/>
                <a:cs typeface="Times New Roman" panose="02020603050405020304" pitchFamily="18" charset="0"/>
              </a:rPr>
              <a:t>8. </a:t>
            </a:r>
            <a:r>
              <a:rPr lang="lt-LT" dirty="0"/>
              <a:t>Ar vaikui, kuris dvejus metus vykdys priešmokyklinį ugdymą, bus skaičiuojamas „krepšelis“?</a:t>
            </a:r>
            <a:endParaRPr lang="en-US" dirty="0"/>
          </a:p>
          <a:p>
            <a:r>
              <a:rPr lang="lt-LT" altLang="en-US" dirty="0" smtClean="0">
                <a:solidFill>
                  <a:srgbClr val="FFFF00"/>
                </a:solidFill>
                <a:latin typeface="Times New Roman" panose="02020603050405020304" pitchFamily="18" charset="0"/>
                <a:cs typeface="Times New Roman" panose="02020603050405020304" pitchFamily="18" charset="0"/>
              </a:rPr>
              <a:t>Taip.</a:t>
            </a:r>
          </a:p>
        </p:txBody>
      </p:sp>
    </p:spTree>
    <p:extLst>
      <p:ext uri="{BB962C8B-B14F-4D97-AF65-F5344CB8AC3E}">
        <p14:creationId xmlns:p14="http://schemas.microsoft.com/office/powerpoint/2010/main" val="259867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4A91BE-C08D-C548-A829-6C9E27996ADB}"/>
              </a:ext>
            </a:extLst>
          </p:cNvPr>
          <p:cNvSpPr txBox="1">
            <a:spLocks/>
          </p:cNvSpPr>
          <p:nvPr/>
        </p:nvSpPr>
        <p:spPr>
          <a:xfrm>
            <a:off x="1329446" y="470605"/>
            <a:ext cx="5596647" cy="364905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LT" sz="17600" b="0" dirty="0">
              <a:solidFill>
                <a:schemeClr val="accent4"/>
              </a:solidFill>
            </a:endParaRPr>
          </a:p>
        </p:txBody>
      </p:sp>
      <p:sp>
        <p:nvSpPr>
          <p:cNvPr id="8" name="TextBox 7"/>
          <p:cNvSpPr txBox="1"/>
          <p:nvPr/>
        </p:nvSpPr>
        <p:spPr>
          <a:xfrm>
            <a:off x="813555" y="1252887"/>
            <a:ext cx="10455079" cy="4862870"/>
          </a:xfrm>
          <a:prstGeom prst="rect">
            <a:avLst/>
          </a:prstGeom>
          <a:noFill/>
        </p:spPr>
        <p:txBody>
          <a:bodyPr wrap="square" rtlCol="0">
            <a:spAutoFit/>
          </a:bodyPr>
          <a:lstStyle/>
          <a:p>
            <a:r>
              <a:rPr lang="lt-LT" altLang="en-US" sz="2800" b="1" dirty="0" smtClean="0">
                <a:solidFill>
                  <a:srgbClr val="FFFF00"/>
                </a:solidFill>
                <a:latin typeface="Times New Roman" panose="02020603050405020304" pitchFamily="18" charset="0"/>
                <a:cs typeface="Times New Roman" panose="02020603050405020304" pitchFamily="18" charset="0"/>
              </a:rPr>
              <a:t>Klausimai </a:t>
            </a:r>
            <a:r>
              <a:rPr lang="lt-LT" altLang="en-US" sz="2800" b="1" dirty="0">
                <a:solidFill>
                  <a:srgbClr val="FFFF00"/>
                </a:solidFill>
                <a:latin typeface="Times New Roman" panose="02020603050405020304" pitchFamily="18" charset="0"/>
                <a:cs typeface="Times New Roman" panose="02020603050405020304" pitchFamily="18" charset="0"/>
              </a:rPr>
              <a:t>dėl priešmokyklinio </a:t>
            </a:r>
            <a:r>
              <a:rPr lang="lt-LT" altLang="en-US" sz="2800" b="1" dirty="0" smtClean="0">
                <a:solidFill>
                  <a:srgbClr val="FFFF00"/>
                </a:solidFill>
                <a:latin typeface="Times New Roman" panose="02020603050405020304" pitchFamily="18" charset="0"/>
                <a:cs typeface="Times New Roman" panose="02020603050405020304" pitchFamily="18" charset="0"/>
              </a:rPr>
              <a:t>ugdymo:</a:t>
            </a:r>
            <a:endParaRPr lang="lt-LT" altLang="en-US" sz="2800" b="1" dirty="0">
              <a:solidFill>
                <a:srgbClr val="FFFF00"/>
              </a:solidFill>
              <a:latin typeface="Times New Roman" panose="02020603050405020304" pitchFamily="18" charset="0"/>
              <a:cs typeface="Times New Roman" panose="02020603050405020304" pitchFamily="18" charset="0"/>
            </a:endParaRPr>
          </a:p>
          <a:p>
            <a:pPr algn="just"/>
            <a:r>
              <a:rPr lang="lt-LT" altLang="en-US" sz="2000" dirty="0">
                <a:solidFill>
                  <a:srgbClr val="FFFF00"/>
                </a:solidFill>
                <a:latin typeface="Times New Roman" panose="02020603050405020304" pitchFamily="18" charset="0"/>
                <a:cs typeface="Times New Roman" panose="02020603050405020304" pitchFamily="18" charset="0"/>
              </a:rPr>
              <a:t>9</a:t>
            </a:r>
            <a:r>
              <a:rPr lang="lt-LT" altLang="en-US" sz="2000" dirty="0" smtClean="0">
                <a:solidFill>
                  <a:srgbClr val="FFFF00"/>
                </a:solidFill>
                <a:latin typeface="Times New Roman" panose="02020603050405020304" pitchFamily="18" charset="0"/>
                <a:cs typeface="Times New Roman" panose="02020603050405020304" pitchFamily="18" charset="0"/>
              </a:rPr>
              <a:t>. </a:t>
            </a:r>
            <a:r>
              <a:rPr lang="lt-LT" dirty="0"/>
              <a:t>Prašymas išaiškinti: ankstinimas galimas šiuo eiliškumu: pokalbis su pedagogu, vaiko pasiekimų vertinimas. Tada PPT išvada. Bet kokiu atveju tėvai dėl vaiko ankstinimo į PU priima asmeniškai. Kokia šio viso proceso prasmė?</a:t>
            </a:r>
            <a:endParaRPr lang="en-US" dirty="0"/>
          </a:p>
          <a:p>
            <a:pPr lvl="0" algn="just"/>
            <a:r>
              <a:rPr lang="lt-LT" altLang="en-US" dirty="0" smtClean="0">
                <a:solidFill>
                  <a:srgbClr val="FFFF00"/>
                </a:solidFill>
                <a:latin typeface="Times New Roman" panose="02020603050405020304" pitchFamily="18" charset="0"/>
                <a:cs typeface="Times New Roman" panose="02020603050405020304" pitchFamily="18" charset="0"/>
              </a:rPr>
              <a:t>Jei tėvai (globėjai) nori vaiką, kuriam 5 m. sueina nuo 05-01 d. iki 09-01 d., leisti ugdytis pagal PU programą, tai privalo kreiptis į PPT (</a:t>
            </a:r>
            <a:r>
              <a:rPr lang="lt-LT" altLang="en-US" i="1" dirty="0" smtClean="0">
                <a:solidFill>
                  <a:srgbClr val="FFC000"/>
                </a:solidFill>
                <a:latin typeface="Times New Roman" panose="02020603050405020304" pitchFamily="18" charset="0"/>
                <a:cs typeface="Times New Roman" panose="02020603050405020304" pitchFamily="18" charset="0"/>
              </a:rPr>
              <a:t>vadov</a:t>
            </a:r>
            <a:r>
              <a:rPr lang="lt-LT" altLang="en-US" i="1" dirty="0" smtClean="0">
                <a:solidFill>
                  <a:srgbClr val="FFC000"/>
                </a:solidFill>
                <a:latin typeface="Times New Roman" panose="02020603050405020304" pitchFamily="18" charset="0"/>
                <a:cs typeface="Times New Roman" panose="02020603050405020304" pitchFamily="18" charset="0"/>
              </a:rPr>
              <a:t>aujantis</a:t>
            </a:r>
            <a:r>
              <a:rPr lang="lt-LT" altLang="en-US" i="1" dirty="0" smtClean="0">
                <a:solidFill>
                  <a:srgbClr val="FFC000"/>
                </a:solidFill>
                <a:latin typeface="Times New Roman" panose="02020603050405020304" pitchFamily="18" charset="0"/>
                <a:cs typeface="Times New Roman" panose="02020603050405020304" pitchFamily="18" charset="0"/>
              </a:rPr>
              <a:t> ŠMSM ministro įsak</a:t>
            </a:r>
            <a:r>
              <a:rPr lang="lt-LT" altLang="en-US" i="1" dirty="0" smtClean="0">
                <a:solidFill>
                  <a:srgbClr val="FFC000"/>
                </a:solidFill>
                <a:latin typeface="Times New Roman" panose="02020603050405020304" pitchFamily="18" charset="0"/>
                <a:cs typeface="Times New Roman" panose="02020603050405020304" pitchFamily="18" charset="0"/>
              </a:rPr>
              <a:t>ymu</a:t>
            </a:r>
            <a:r>
              <a:rPr lang="nn-NO" altLang="en-US" i="1" dirty="0" smtClean="0">
                <a:solidFill>
                  <a:srgbClr val="FFC000"/>
                </a:solidFill>
                <a:latin typeface="Times New Roman" panose="02020603050405020304" pitchFamily="18" charset="0"/>
                <a:cs typeface="Times New Roman" panose="02020603050405020304" pitchFamily="18" charset="0"/>
              </a:rPr>
              <a:t> 2021</a:t>
            </a:r>
            <a:r>
              <a:rPr lang="lt-LT" altLang="en-US" i="1" dirty="0" smtClean="0">
                <a:solidFill>
                  <a:srgbClr val="FFC000"/>
                </a:solidFill>
                <a:latin typeface="Times New Roman" panose="02020603050405020304" pitchFamily="18" charset="0"/>
                <a:cs typeface="Times New Roman" panose="02020603050405020304" pitchFamily="18" charset="0"/>
              </a:rPr>
              <a:t>-12-</a:t>
            </a:r>
            <a:r>
              <a:rPr lang="nn-NO" altLang="en-US" i="1" dirty="0" smtClean="0">
                <a:solidFill>
                  <a:srgbClr val="FFC000"/>
                </a:solidFill>
                <a:latin typeface="Times New Roman" panose="02020603050405020304" pitchFamily="18" charset="0"/>
                <a:cs typeface="Times New Roman" panose="02020603050405020304" pitchFamily="18" charset="0"/>
              </a:rPr>
              <a:t>27 </a:t>
            </a:r>
            <a:r>
              <a:rPr lang="nn-NO" altLang="en-US" i="1" dirty="0">
                <a:solidFill>
                  <a:srgbClr val="FFC000"/>
                </a:solidFill>
                <a:latin typeface="Times New Roman" panose="02020603050405020304" pitchFamily="18" charset="0"/>
                <a:cs typeface="Times New Roman" panose="02020603050405020304" pitchFamily="18" charset="0"/>
              </a:rPr>
              <a:t>d. Nr. V-2306</a:t>
            </a:r>
            <a:r>
              <a:rPr lang="lt-LT" altLang="en-US" dirty="0" smtClean="0">
                <a:solidFill>
                  <a:srgbClr val="FFFF00"/>
                </a:solidFill>
                <a:latin typeface="Times New Roman" panose="02020603050405020304" pitchFamily="18" charset="0"/>
                <a:cs typeface="Times New Roman" panose="02020603050405020304" pitchFamily="18" charset="0"/>
              </a:rPr>
              <a:t>) ir gavę PPT išvadą-rekom</a:t>
            </a:r>
            <a:r>
              <a:rPr lang="lt-LT" altLang="en-US" dirty="0" smtClean="0">
                <a:solidFill>
                  <a:srgbClr val="FFFF00"/>
                </a:solidFill>
                <a:latin typeface="Times New Roman" panose="02020603050405020304" pitchFamily="18" charset="0"/>
                <a:cs typeface="Times New Roman" panose="02020603050405020304" pitchFamily="18" charset="0"/>
              </a:rPr>
              <a:t>endaciją</a:t>
            </a:r>
            <a:r>
              <a:rPr lang="lt-LT" altLang="en-US" dirty="0" smtClean="0">
                <a:solidFill>
                  <a:srgbClr val="FFFF00"/>
                </a:solidFill>
                <a:latin typeface="Times New Roman" panose="02020603050405020304" pitchFamily="18" charset="0"/>
                <a:cs typeface="Times New Roman" panose="02020603050405020304" pitchFamily="18" charset="0"/>
              </a:rPr>
              <a:t> galėtų spręsti ar leisti, ar neleisti?</a:t>
            </a:r>
          </a:p>
          <a:p>
            <a:pPr lvl="0"/>
            <a:endParaRPr lang="lt-LT" altLang="en-US" sz="2000" dirty="0" smtClean="0">
              <a:solidFill>
                <a:srgbClr val="FFFF00"/>
              </a:solidFill>
              <a:latin typeface="Times New Roman" panose="02020603050405020304" pitchFamily="18" charset="0"/>
              <a:cs typeface="Times New Roman" panose="02020603050405020304" pitchFamily="18" charset="0"/>
            </a:endParaRPr>
          </a:p>
          <a:p>
            <a:pPr algn="just"/>
            <a:r>
              <a:rPr lang="lt-LT" altLang="en-US" sz="2000" dirty="0" smtClean="0">
                <a:solidFill>
                  <a:srgbClr val="FFFF00"/>
                </a:solidFill>
                <a:latin typeface="Times New Roman" panose="02020603050405020304" pitchFamily="18" charset="0"/>
                <a:cs typeface="Times New Roman" panose="02020603050405020304" pitchFamily="18" charset="0"/>
              </a:rPr>
              <a:t>10. </a:t>
            </a:r>
            <a:r>
              <a:rPr lang="lt-LT" dirty="0"/>
              <a:t>Kiek bekalbėtumėme su tėvais, jie PU ankstinti norėtų dėl šių priežasčių: mažesnis PU mokestis; pirmus metus PU gali lankyti darželyje, antrus renkasi PU mokykloje (klausimas ar taip gali, dokumentuose nėra išaiškinta); noras kartoti programą; prisirišimas prie grupės pedagogų. Tačiau neišgirdome nei vienos objektyvios priežasties dėl PU ankstinimo atsižvelgiant į vaiko pasiekimus. Nėra įrankio, tik rekomendacijos likti ikimokykliniame ugdyme, nes bet kokiu atveju sprendimas yra priimamas tėvų.</a:t>
            </a:r>
            <a:endParaRPr lang="en-US" dirty="0"/>
          </a:p>
          <a:p>
            <a:pPr lvl="0"/>
            <a:r>
              <a:rPr lang="lt-LT" altLang="en-US" dirty="0" smtClean="0">
                <a:solidFill>
                  <a:srgbClr val="FFFF00"/>
                </a:solidFill>
                <a:latin typeface="Times New Roman" panose="02020603050405020304" pitchFamily="18" charset="0"/>
                <a:cs typeface="Times New Roman" panose="02020603050405020304" pitchFamily="18" charset="0"/>
              </a:rPr>
              <a:t>Kol kas tokių vaikų, kurie į PU ateina 5 m. yra labai nedaug (2022-2023 m. m. šiek tiek daugiau nei 8,5 proc. – 2605 vaikai), todėl nėra tikslinga kaip nors riboti tėvų (globėjų) pasirinkimą.</a:t>
            </a:r>
            <a:endParaRPr lang="lt-LT" alt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089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4A91BE-C08D-C548-A829-6C9E27996ADB}"/>
              </a:ext>
            </a:extLst>
          </p:cNvPr>
          <p:cNvSpPr txBox="1">
            <a:spLocks/>
          </p:cNvSpPr>
          <p:nvPr/>
        </p:nvSpPr>
        <p:spPr>
          <a:xfrm>
            <a:off x="1329446" y="470605"/>
            <a:ext cx="5596647" cy="3649059"/>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Clr>
                <a:schemeClr val="tx2"/>
              </a:buClr>
              <a:buFont typeface="Arial" panose="020B0604020202020204" pitchFamily="34" charset="0"/>
              <a:buNone/>
              <a:defRPr sz="28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LT" sz="17600" b="0" dirty="0">
              <a:solidFill>
                <a:schemeClr val="accent4"/>
              </a:solidFill>
            </a:endParaRPr>
          </a:p>
        </p:txBody>
      </p:sp>
      <p:sp>
        <p:nvSpPr>
          <p:cNvPr id="8" name="TextBox 7"/>
          <p:cNvSpPr txBox="1"/>
          <p:nvPr/>
        </p:nvSpPr>
        <p:spPr>
          <a:xfrm>
            <a:off x="692533" y="1104971"/>
            <a:ext cx="10455079" cy="5601533"/>
          </a:xfrm>
          <a:prstGeom prst="rect">
            <a:avLst/>
          </a:prstGeom>
          <a:noFill/>
        </p:spPr>
        <p:txBody>
          <a:bodyPr wrap="square" rtlCol="0">
            <a:spAutoFit/>
          </a:bodyPr>
          <a:lstStyle/>
          <a:p>
            <a:r>
              <a:rPr lang="lt-LT" altLang="en-US" sz="2800" b="1" dirty="0" smtClean="0">
                <a:solidFill>
                  <a:srgbClr val="FFFF00"/>
                </a:solidFill>
                <a:latin typeface="Times New Roman" panose="02020603050405020304" pitchFamily="18" charset="0"/>
                <a:cs typeface="Times New Roman" panose="02020603050405020304" pitchFamily="18" charset="0"/>
              </a:rPr>
              <a:t>Klausimai </a:t>
            </a:r>
            <a:r>
              <a:rPr lang="lt-LT" altLang="en-US" sz="2800" b="1" dirty="0">
                <a:solidFill>
                  <a:srgbClr val="FFFF00"/>
                </a:solidFill>
                <a:latin typeface="Times New Roman" panose="02020603050405020304" pitchFamily="18" charset="0"/>
                <a:cs typeface="Times New Roman" panose="02020603050405020304" pitchFamily="18" charset="0"/>
              </a:rPr>
              <a:t>dėl priešmokyklinio </a:t>
            </a:r>
            <a:r>
              <a:rPr lang="lt-LT" altLang="en-US" sz="2800" b="1" dirty="0" smtClean="0">
                <a:solidFill>
                  <a:srgbClr val="FFFF00"/>
                </a:solidFill>
                <a:latin typeface="Times New Roman" panose="02020603050405020304" pitchFamily="18" charset="0"/>
                <a:cs typeface="Times New Roman" panose="02020603050405020304" pitchFamily="18" charset="0"/>
              </a:rPr>
              <a:t>ugdymo:</a:t>
            </a:r>
            <a:endParaRPr lang="lt-LT" altLang="en-US" sz="2800" b="1" dirty="0">
              <a:solidFill>
                <a:srgbClr val="FFFF00"/>
              </a:solidFill>
              <a:latin typeface="Times New Roman" panose="02020603050405020304" pitchFamily="18" charset="0"/>
              <a:cs typeface="Times New Roman" panose="02020603050405020304" pitchFamily="18" charset="0"/>
            </a:endParaRPr>
          </a:p>
          <a:p>
            <a:r>
              <a:rPr lang="lt-LT" altLang="en-US" sz="2000" dirty="0" smtClean="0">
                <a:solidFill>
                  <a:srgbClr val="FFFF00"/>
                </a:solidFill>
                <a:latin typeface="Times New Roman" panose="02020603050405020304" pitchFamily="18" charset="0"/>
                <a:cs typeface="Times New Roman" panose="02020603050405020304" pitchFamily="18" charset="0"/>
              </a:rPr>
              <a:t>11. </a:t>
            </a:r>
            <a:r>
              <a:rPr lang="lt-LT" dirty="0" smtClean="0"/>
              <a:t>Ar </a:t>
            </a:r>
            <a:r>
              <a:rPr lang="lt-LT" dirty="0"/>
              <a:t>reikalingos PPT rekomendacijos ir vertinimai, jei bet kokiu atveju sprendimą priima tėvai.</a:t>
            </a:r>
            <a:endParaRPr lang="en-US" dirty="0"/>
          </a:p>
          <a:p>
            <a:pPr lvl="0" algn="just"/>
            <a:r>
              <a:rPr lang="lt-LT" dirty="0" smtClean="0">
                <a:solidFill>
                  <a:srgbClr val="FFFF00"/>
                </a:solidFill>
                <a:latin typeface="Times New Roman" panose="02020603050405020304" pitchFamily="18" charset="0"/>
                <a:cs typeface="Times New Roman" panose="02020603050405020304" pitchFamily="18" charset="0"/>
              </a:rPr>
              <a:t>Taip, nes tai leis tėvams (globėjams) lengviau priimti sprendimą ir pasitikrinti savo nuomonę dėl tolesnio vaiko ugdymo.</a:t>
            </a:r>
          </a:p>
          <a:p>
            <a:pPr lvl="0" algn="just"/>
            <a:r>
              <a:rPr lang="lt-LT" altLang="en-US" sz="2000" dirty="0" smtClean="0">
                <a:solidFill>
                  <a:srgbClr val="FFFF00"/>
                </a:solidFill>
                <a:latin typeface="Times New Roman" panose="02020603050405020304" pitchFamily="18" charset="0"/>
                <a:cs typeface="Times New Roman" panose="02020603050405020304" pitchFamily="18" charset="0"/>
              </a:rPr>
              <a:t>12. </a:t>
            </a:r>
            <a:r>
              <a:rPr lang="lt-LT" dirty="0"/>
              <a:t>Priešmokyklinio ugdymo pakeitimai, kurie įsigaliojo nuo 2023 m. sausio 1 d. įneša daug neaiškumo ir nepadeda nei vadovui, nei steigėjui dėl komplektacijos</a:t>
            </a:r>
            <a:r>
              <a:rPr lang="lt-LT" dirty="0" smtClean="0"/>
              <a:t>.</a:t>
            </a:r>
            <a:endParaRPr lang="lt-LT" altLang="en-US" sz="2000" dirty="0" smtClean="0">
              <a:solidFill>
                <a:srgbClr val="FFFF00"/>
              </a:solidFill>
              <a:latin typeface="Times New Roman" panose="02020603050405020304" pitchFamily="18" charset="0"/>
              <a:cs typeface="Times New Roman" panose="02020603050405020304" pitchFamily="18" charset="0"/>
            </a:endParaRPr>
          </a:p>
          <a:p>
            <a:pPr algn="just"/>
            <a:r>
              <a:rPr lang="lt-LT" dirty="0">
                <a:solidFill>
                  <a:srgbClr val="FFFF00"/>
                </a:solidFill>
                <a:latin typeface="Times New Roman" panose="02020603050405020304" pitchFamily="18" charset="0"/>
                <a:cs typeface="Times New Roman" panose="02020603050405020304" pitchFamily="18" charset="0"/>
              </a:rPr>
              <a:t>Į </a:t>
            </a:r>
            <a:r>
              <a:rPr lang="lt-LT" dirty="0">
                <a:solidFill>
                  <a:srgbClr val="FFFF00"/>
                </a:solidFill>
                <a:latin typeface="Times New Roman" panose="02020603050405020304" pitchFamily="18" charset="0"/>
                <a:cs typeface="Times New Roman" panose="02020603050405020304" pitchFamily="18" charset="0"/>
              </a:rPr>
              <a:t>priešmokyklinio ugdymo grupes </a:t>
            </a:r>
            <a:r>
              <a:rPr lang="lt-LT" dirty="0">
                <a:solidFill>
                  <a:srgbClr val="FFFF00"/>
                </a:solidFill>
                <a:latin typeface="Times New Roman" panose="02020603050405020304" pitchFamily="18" charset="0"/>
                <a:cs typeface="Times New Roman" panose="02020603050405020304" pitchFamily="18" charset="0"/>
              </a:rPr>
              <a:t>bus priimami </a:t>
            </a:r>
            <a:r>
              <a:rPr lang="lt-LT" dirty="0">
                <a:solidFill>
                  <a:srgbClr val="FFFF00"/>
                </a:solidFill>
                <a:latin typeface="Times New Roman" panose="02020603050405020304" pitchFamily="18" charset="0"/>
                <a:cs typeface="Times New Roman" panose="02020603050405020304" pitchFamily="18" charset="0"/>
              </a:rPr>
              <a:t>vaikai, kuriems:</a:t>
            </a:r>
          </a:p>
          <a:p>
            <a:pPr indent="-342900" algn="just">
              <a:buFont typeface="Wingdings" panose="05000000000000000000" pitchFamily="2" charset="2"/>
              <a:buChar char="ü"/>
            </a:pPr>
            <a:r>
              <a:rPr lang="lt-LT" dirty="0">
                <a:solidFill>
                  <a:srgbClr val="FFFF00"/>
                </a:solidFill>
                <a:latin typeface="Times New Roman" panose="02020603050405020304" pitchFamily="18" charset="0"/>
                <a:cs typeface="Times New Roman" panose="02020603050405020304" pitchFamily="18" charset="0"/>
              </a:rPr>
              <a:t>iki balandžio 30 d. sueina 5 m.;</a:t>
            </a:r>
          </a:p>
          <a:p>
            <a:pPr indent="-342900" algn="just">
              <a:buFont typeface="Wingdings" panose="05000000000000000000" pitchFamily="2" charset="2"/>
              <a:buChar char="ü"/>
            </a:pPr>
            <a:r>
              <a:rPr lang="lt-LT" dirty="0">
                <a:solidFill>
                  <a:srgbClr val="FFFF00"/>
                </a:solidFill>
                <a:latin typeface="Times New Roman" panose="02020603050405020304" pitchFamily="18" charset="0"/>
                <a:cs typeface="Times New Roman" panose="02020603050405020304" pitchFamily="18" charset="0"/>
              </a:rPr>
              <a:t>tais kalendoriniais metais 5 </a:t>
            </a:r>
            <a:r>
              <a:rPr lang="lt-LT" dirty="0">
                <a:solidFill>
                  <a:srgbClr val="FFFF00"/>
                </a:solidFill>
                <a:latin typeface="Times New Roman" panose="02020603050405020304" pitchFamily="18" charset="0"/>
                <a:cs typeface="Times New Roman" panose="02020603050405020304" pitchFamily="18" charset="0"/>
              </a:rPr>
              <a:t>m. </a:t>
            </a:r>
            <a:r>
              <a:rPr lang="lt-LT" dirty="0">
                <a:solidFill>
                  <a:srgbClr val="FFFF00"/>
                </a:solidFill>
                <a:latin typeface="Times New Roman" panose="02020603050405020304" pitchFamily="18" charset="0"/>
                <a:cs typeface="Times New Roman" panose="02020603050405020304" pitchFamily="18" charset="0"/>
              </a:rPr>
              <a:t>sueina iki rugsėjo 1 </a:t>
            </a:r>
            <a:r>
              <a:rPr lang="lt-LT" dirty="0">
                <a:solidFill>
                  <a:srgbClr val="FFFF00"/>
                </a:solidFill>
                <a:latin typeface="Times New Roman" panose="02020603050405020304" pitchFamily="18" charset="0"/>
                <a:cs typeface="Times New Roman" panose="02020603050405020304" pitchFamily="18" charset="0"/>
              </a:rPr>
              <a:t>dienos, vadovaujantis </a:t>
            </a:r>
            <a:r>
              <a:rPr lang="lt-LT" dirty="0">
                <a:solidFill>
                  <a:srgbClr val="FFFF00"/>
                </a:solidFill>
                <a:latin typeface="Times New Roman" panose="02020603050405020304" pitchFamily="18" charset="0"/>
                <a:cs typeface="Times New Roman" panose="02020603050405020304" pitchFamily="18" charset="0"/>
              </a:rPr>
              <a:t>ŠMSM ministro įsakymu </a:t>
            </a:r>
            <a:r>
              <a:rPr lang="lt-LT" dirty="0">
                <a:solidFill>
                  <a:srgbClr val="FFFF00"/>
                </a:solidFill>
                <a:latin typeface="Times New Roman" panose="02020603050405020304" pitchFamily="18" charset="0"/>
                <a:cs typeface="Times New Roman" panose="02020603050405020304" pitchFamily="18" charset="0"/>
              </a:rPr>
              <a:t>patvirtina tvarka.</a:t>
            </a:r>
            <a:endParaRPr lang="lt-LT" dirty="0">
              <a:solidFill>
                <a:srgbClr val="FFFF00"/>
              </a:solidFill>
              <a:latin typeface="Times New Roman" panose="02020603050405020304" pitchFamily="18" charset="0"/>
              <a:cs typeface="Times New Roman" panose="02020603050405020304" pitchFamily="18" charset="0"/>
            </a:endParaRPr>
          </a:p>
          <a:p>
            <a:pPr algn="just"/>
            <a:r>
              <a:rPr lang="lt-LT" dirty="0">
                <a:solidFill>
                  <a:srgbClr val="FFFF00"/>
                </a:solidFill>
                <a:latin typeface="Times New Roman" panose="02020603050405020304" pitchFamily="18" charset="0"/>
                <a:cs typeface="Times New Roman" panose="02020603050405020304" pitchFamily="18" charset="0"/>
              </a:rPr>
              <a:t>Priešmokyklinis ugdymas gali būti teikiamas vėliau tėvų (globėjų) sprendimu, bet ne vėliau, negu vaikui tais kalendoriniais metais sueina 6 </a:t>
            </a:r>
            <a:r>
              <a:rPr lang="lt-LT" dirty="0">
                <a:solidFill>
                  <a:srgbClr val="FFFF00"/>
                </a:solidFill>
                <a:latin typeface="Times New Roman" panose="02020603050405020304" pitchFamily="18" charset="0"/>
                <a:cs typeface="Times New Roman" panose="02020603050405020304" pitchFamily="18" charset="0"/>
              </a:rPr>
              <a:t>metai.</a:t>
            </a:r>
            <a:endParaRPr lang="lt-LT" altLang="en-US" dirty="0">
              <a:solidFill>
                <a:srgbClr val="FFFF00"/>
              </a:solidFill>
              <a:latin typeface="Times New Roman" panose="02020603050405020304" pitchFamily="18" charset="0"/>
              <a:cs typeface="Times New Roman" panose="02020603050405020304" pitchFamily="18" charset="0"/>
            </a:endParaRPr>
          </a:p>
          <a:p>
            <a:pPr lvl="0"/>
            <a:r>
              <a:rPr lang="lt-LT" altLang="en-US" sz="2000" dirty="0" smtClean="0">
                <a:solidFill>
                  <a:srgbClr val="FFFF00"/>
                </a:solidFill>
                <a:latin typeface="Times New Roman" panose="02020603050405020304" pitchFamily="18" charset="0"/>
                <a:cs typeface="Times New Roman" panose="02020603050405020304" pitchFamily="18" charset="0"/>
              </a:rPr>
              <a:t>13</a:t>
            </a:r>
            <a:r>
              <a:rPr lang="lt-LT" altLang="en-US" sz="2000" dirty="0" smtClean="0">
                <a:solidFill>
                  <a:srgbClr val="FFFF00"/>
                </a:solidFill>
                <a:latin typeface="Times New Roman" panose="02020603050405020304" pitchFamily="18" charset="0"/>
                <a:cs typeface="Times New Roman" panose="02020603050405020304" pitchFamily="18" charset="0"/>
              </a:rPr>
              <a:t>. </a:t>
            </a:r>
            <a:r>
              <a:rPr lang="lt-LT" dirty="0" smtClean="0"/>
              <a:t>Neaiškiai </a:t>
            </a:r>
            <a:r>
              <a:rPr lang="lt-LT" dirty="0"/>
              <a:t>apibrėžtos sąlygos dėl vaikų lankymo priešmokyklinio ugdymo grupę 2 metus, suteikia daug erdvės manipuliacijoms.</a:t>
            </a:r>
            <a:endParaRPr lang="en-US" dirty="0"/>
          </a:p>
          <a:p>
            <a:pPr algn="just"/>
            <a:r>
              <a:rPr lang="lt-LT" altLang="en-US" dirty="0">
                <a:solidFill>
                  <a:srgbClr val="FFFF00"/>
                </a:solidFill>
                <a:latin typeface="Times New Roman" panose="02020603050405020304" pitchFamily="18" charset="0"/>
                <a:cs typeface="Times New Roman" panose="02020603050405020304" pitchFamily="18" charset="0"/>
              </a:rPr>
              <a:t>Du metus ugdytis pagal priešmokyklinio </a:t>
            </a:r>
            <a:r>
              <a:rPr lang="lt-LT" altLang="en-US" dirty="0" smtClean="0">
                <a:solidFill>
                  <a:srgbClr val="FFFF00"/>
                </a:solidFill>
                <a:latin typeface="Times New Roman" panose="02020603050405020304" pitchFamily="18" charset="0"/>
                <a:cs typeface="Times New Roman" panose="02020603050405020304" pitchFamily="18" charset="0"/>
              </a:rPr>
              <a:t>ugdymo </a:t>
            </a:r>
            <a:r>
              <a:rPr lang="lt-LT" altLang="en-US" dirty="0">
                <a:solidFill>
                  <a:srgbClr val="FFFF00"/>
                </a:solidFill>
                <a:latin typeface="Times New Roman" panose="02020603050405020304" pitchFamily="18" charset="0"/>
                <a:cs typeface="Times New Roman" panose="02020603050405020304" pitchFamily="18" charset="0"/>
              </a:rPr>
              <a:t>programą gali tik tie vaikai, </a:t>
            </a:r>
            <a:r>
              <a:rPr lang="lt-LT" altLang="en-US" dirty="0" smtClean="0">
                <a:solidFill>
                  <a:srgbClr val="FFFF00"/>
                </a:solidFill>
                <a:latin typeface="Times New Roman" panose="02020603050405020304" pitchFamily="18" charset="0"/>
                <a:cs typeface="Times New Roman" panose="02020603050405020304" pitchFamily="18" charset="0"/>
              </a:rPr>
              <a:t>kurie į priešmokyklinio ugdymo grupę atėjo 5 m. Jei vaikui priešmokyklinis ugdymas buvo pradėtas teikti, kai jam tais kalendoriais metais buvo 6 m., tai jis ugdytis 2 m. galimybės neturi. </a:t>
            </a:r>
            <a:endParaRPr lang="lt-LT" altLang="en-US" dirty="0">
              <a:solidFill>
                <a:srgbClr val="FFFF00"/>
              </a:solidFill>
              <a:latin typeface="Times New Roman" panose="02020603050405020304" pitchFamily="18" charset="0"/>
              <a:cs typeface="Times New Roman" panose="02020603050405020304" pitchFamily="18" charset="0"/>
            </a:endParaRPr>
          </a:p>
          <a:p>
            <a:pPr algn="just"/>
            <a:r>
              <a:rPr lang="lt-LT" altLang="en-US" dirty="0">
                <a:solidFill>
                  <a:srgbClr val="FFFF00"/>
                </a:solidFill>
                <a:latin typeface="Times New Roman" panose="02020603050405020304" pitchFamily="18" charset="0"/>
                <a:cs typeface="Times New Roman" panose="02020603050405020304" pitchFamily="18" charset="0"/>
              </a:rPr>
              <a:t>Tėvai (globėjai) </a:t>
            </a:r>
            <a:r>
              <a:rPr lang="lt-LT" altLang="en-US" dirty="0" smtClean="0">
                <a:solidFill>
                  <a:srgbClr val="FFFF00"/>
                </a:solidFill>
                <a:latin typeface="Times New Roman" panose="02020603050405020304" pitchFamily="18" charset="0"/>
                <a:cs typeface="Times New Roman" panose="02020603050405020304" pitchFamily="18" charset="0"/>
              </a:rPr>
              <a:t>renkasi ar </a:t>
            </a:r>
            <a:r>
              <a:rPr lang="lt-LT" altLang="en-US" dirty="0">
                <a:solidFill>
                  <a:srgbClr val="FFFF00"/>
                </a:solidFill>
                <a:latin typeface="Times New Roman" panose="02020603050405020304" pitchFamily="18" charset="0"/>
                <a:cs typeface="Times New Roman" panose="02020603050405020304" pitchFamily="18" charset="0"/>
              </a:rPr>
              <a:t>vykdyti PU mokyt. </a:t>
            </a:r>
            <a:r>
              <a:rPr lang="lt-LT" altLang="en-US" dirty="0" smtClean="0">
                <a:solidFill>
                  <a:srgbClr val="FFFF00"/>
                </a:solidFill>
                <a:latin typeface="Times New Roman" panose="02020603050405020304" pitchFamily="18" charset="0"/>
                <a:cs typeface="Times New Roman" panose="02020603050405020304" pitchFamily="18" charset="0"/>
              </a:rPr>
              <a:t>rekomendaciją, ar vadovaujantis patvirtinta tvarka</a:t>
            </a:r>
            <a:r>
              <a:rPr lang="nn-NO" altLang="en-US" i="1" dirty="0">
                <a:solidFill>
                  <a:srgbClr val="FFC000"/>
                </a:solidFill>
                <a:latin typeface="Times New Roman" panose="02020603050405020304" pitchFamily="18" charset="0"/>
                <a:cs typeface="Times New Roman" panose="02020603050405020304" pitchFamily="18" charset="0"/>
              </a:rPr>
              <a:t> </a:t>
            </a:r>
            <a:r>
              <a:rPr lang="lt-LT" altLang="en-US" i="1" dirty="0" smtClean="0">
                <a:solidFill>
                  <a:srgbClr val="FFC000"/>
                </a:solidFill>
                <a:latin typeface="Times New Roman" panose="02020603050405020304" pitchFamily="18" charset="0"/>
                <a:cs typeface="Times New Roman" panose="02020603050405020304" pitchFamily="18" charset="0"/>
              </a:rPr>
              <a:t>(</a:t>
            </a:r>
            <a:r>
              <a:rPr lang="nn-NO" altLang="en-US" i="1" dirty="0" smtClean="0">
                <a:solidFill>
                  <a:srgbClr val="FFC000"/>
                </a:solidFill>
                <a:latin typeface="Times New Roman" panose="02020603050405020304" pitchFamily="18" charset="0"/>
                <a:cs typeface="Times New Roman" panose="02020603050405020304" pitchFamily="18" charset="0"/>
              </a:rPr>
              <a:t>2021</a:t>
            </a:r>
            <a:r>
              <a:rPr lang="lt-LT" altLang="en-US" i="1" dirty="0">
                <a:solidFill>
                  <a:srgbClr val="FFC000"/>
                </a:solidFill>
                <a:latin typeface="Times New Roman" panose="02020603050405020304" pitchFamily="18" charset="0"/>
                <a:cs typeface="Times New Roman" panose="02020603050405020304" pitchFamily="18" charset="0"/>
              </a:rPr>
              <a:t>-12-</a:t>
            </a:r>
            <a:r>
              <a:rPr lang="nn-NO" altLang="en-US" i="1" dirty="0">
                <a:solidFill>
                  <a:srgbClr val="FFC000"/>
                </a:solidFill>
                <a:latin typeface="Times New Roman" panose="02020603050405020304" pitchFamily="18" charset="0"/>
                <a:cs typeface="Times New Roman" panose="02020603050405020304" pitchFamily="18" charset="0"/>
              </a:rPr>
              <a:t>27  d. Nr. V-2306</a:t>
            </a:r>
            <a:r>
              <a:rPr lang="lt-LT" altLang="en-US" i="1" dirty="0">
                <a:solidFill>
                  <a:srgbClr val="FFC000"/>
                </a:solidFill>
                <a:latin typeface="Times New Roman" panose="02020603050405020304" pitchFamily="18" charset="0"/>
                <a:cs typeface="Times New Roman" panose="02020603050405020304" pitchFamily="18" charset="0"/>
              </a:rPr>
              <a:t>)</a:t>
            </a:r>
            <a:r>
              <a:rPr lang="lt-LT" altLang="en-US" dirty="0" smtClean="0">
                <a:solidFill>
                  <a:srgbClr val="FFFF00"/>
                </a:solidFill>
                <a:latin typeface="Times New Roman" panose="02020603050405020304" pitchFamily="18" charset="0"/>
                <a:cs typeface="Times New Roman" panose="02020603050405020304" pitchFamily="18" charset="0"/>
              </a:rPr>
              <a:t> ir gavus VGK sprendimą bei PPT išvadą-rekomendaciją apsispręsti dėl vaiko tolesnio ugdymo.</a:t>
            </a:r>
            <a:endParaRPr lang="lt-LT" altLang="en-US"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76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35842C-86D7-8F4F-8640-10A19FA7DB4D}"/>
              </a:ext>
            </a:extLst>
          </p:cNvPr>
          <p:cNvSpPr>
            <a:spLocks noGrp="1"/>
          </p:cNvSpPr>
          <p:nvPr>
            <p:ph type="ctrTitle"/>
          </p:nvPr>
        </p:nvSpPr>
        <p:spPr>
          <a:xfrm>
            <a:off x="777793" y="1707672"/>
            <a:ext cx="6427304" cy="1874453"/>
          </a:xfrm>
        </p:spPr>
        <p:txBody>
          <a:bodyPr/>
          <a:lstStyle/>
          <a:p>
            <a:r>
              <a:rPr lang="lt-LT" dirty="0" smtClean="0">
                <a:solidFill>
                  <a:srgbClr val="0070C0"/>
                </a:solidFill>
              </a:rPr>
              <a:t>Dėkoju už dėmesį</a:t>
            </a:r>
            <a:endParaRPr lang="en-LT" dirty="0">
              <a:solidFill>
                <a:srgbClr val="0070C0"/>
              </a:solidFill>
            </a:endParaRPr>
          </a:p>
        </p:txBody>
      </p:sp>
      <p:sp>
        <p:nvSpPr>
          <p:cNvPr id="4" name="TextBox 3">
            <a:extLst>
              <a:ext uri="{FF2B5EF4-FFF2-40B4-BE49-F238E27FC236}">
                <a16:creationId xmlns:a16="http://schemas.microsoft.com/office/drawing/2014/main" id="{52E61024-E315-304B-9AB4-A22CE968288F}"/>
              </a:ext>
            </a:extLst>
          </p:cNvPr>
          <p:cNvSpPr txBox="1"/>
          <p:nvPr/>
        </p:nvSpPr>
        <p:spPr>
          <a:xfrm>
            <a:off x="777793" y="5019472"/>
            <a:ext cx="4970834" cy="923330"/>
          </a:xfrm>
          <a:prstGeom prst="rect">
            <a:avLst/>
          </a:prstGeom>
          <a:noFill/>
        </p:spPr>
        <p:txBody>
          <a:bodyPr wrap="square" rtlCol="0">
            <a:spAutoFit/>
          </a:bodyPr>
          <a:lstStyle/>
          <a:p>
            <a:r>
              <a:rPr lang="lt-LT" dirty="0" smtClean="0"/>
              <a:t>Jei kiltų klausimų, prašome kreiptis</a:t>
            </a:r>
          </a:p>
          <a:p>
            <a:r>
              <a:rPr lang="lt-LT" dirty="0" smtClean="0"/>
              <a:t>tel. +37066105032 </a:t>
            </a:r>
          </a:p>
          <a:p>
            <a:r>
              <a:rPr lang="lt-LT" dirty="0" smtClean="0"/>
              <a:t>el. p. </a:t>
            </a:r>
            <a:r>
              <a:rPr lang="lt-LT" dirty="0" err="1"/>
              <a:t>I</a:t>
            </a:r>
            <a:r>
              <a:rPr lang="lt-LT" dirty="0" err="1" smtClean="0"/>
              <a:t>lona.Grigaraviciene</a:t>
            </a:r>
            <a:r>
              <a:rPr lang="en-US" dirty="0" smtClean="0"/>
              <a:t>@</a:t>
            </a:r>
            <a:r>
              <a:rPr lang="lt-LT" dirty="0" err="1" smtClean="0"/>
              <a:t>smsm.lt</a:t>
            </a:r>
            <a:endParaRPr lang="lt-LT" dirty="0" smtClean="0"/>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848" y="1707672"/>
            <a:ext cx="5411201" cy="3593375"/>
          </a:xfrm>
          <a:prstGeom prst="rect">
            <a:avLst/>
          </a:prstGeom>
          <a:ln>
            <a:noFill/>
          </a:ln>
          <a:effectLst>
            <a:softEdge rad="112500"/>
          </a:effectLst>
        </p:spPr>
      </p:pic>
    </p:spTree>
    <p:extLst>
      <p:ext uri="{BB962C8B-B14F-4D97-AF65-F5344CB8AC3E}">
        <p14:creationId xmlns:p14="http://schemas.microsoft.com/office/powerpoint/2010/main" val="331243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692533" y="6096431"/>
            <a:ext cx="10915512" cy="646331"/>
          </a:xfrm>
          <a:prstGeom prst="rect">
            <a:avLst/>
          </a:prstGeom>
          <a:noFill/>
        </p:spPr>
        <p:txBody>
          <a:bodyPr wrap="square" rtlCol="0">
            <a:spAutoFit/>
          </a:bodyPr>
          <a:lstStyle/>
          <a:p>
            <a:r>
              <a:rPr lang="lt-LT" dirty="0" smtClean="0"/>
              <a:t>Dokumento nuoroda</a:t>
            </a:r>
            <a:r>
              <a:rPr lang="lt-LT" dirty="0"/>
              <a:t>: </a:t>
            </a:r>
            <a:r>
              <a:rPr lang="lt-LT" dirty="0">
                <a:solidFill>
                  <a:srgbClr val="0070C0"/>
                </a:solidFill>
              </a:rPr>
              <a:t>https://e-seimas.lrs.lt/portal/legalAct/lt/TAD/6443d5e285dc11edbdcebd68a7a0df7e?jfwid=-x7kzc1oil</a:t>
            </a:r>
          </a:p>
        </p:txBody>
      </p:sp>
      <p:sp>
        <p:nvSpPr>
          <p:cNvPr id="4" name="TextBox 3"/>
          <p:cNvSpPr txBox="1"/>
          <p:nvPr/>
        </p:nvSpPr>
        <p:spPr>
          <a:xfrm>
            <a:off x="692532" y="1433119"/>
            <a:ext cx="10186139" cy="4708981"/>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poįstatyminiai teisės 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2023-01-01 ir nuo 2023-09-01</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sz="2800" dirty="0" smtClean="0">
              <a:solidFill>
                <a:srgbClr val="00000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lt-LT" b="1" dirty="0"/>
              <a:t>LR švietimo </a:t>
            </a:r>
            <a:r>
              <a:rPr lang="lt-LT" b="1" dirty="0" smtClean="0"/>
              <a:t>įstatymo Nr</a:t>
            </a:r>
            <a:r>
              <a:rPr lang="lt-LT" b="1" dirty="0"/>
              <a:t>. I-1489 7, 8, 9, 10, 11, 14, 16, 19, 20, 21, 23, 29, 36, 38, 39, 41, 43, 44, 46, 49, 52, 53, 56, 57, 58, 59, 62, 63, 64, 67, 69, 70 straipsnių pakeitimo ir Įstatymo papildymo 56-4 straipsniu </a:t>
            </a:r>
            <a:r>
              <a:rPr lang="lt-LT" b="1" dirty="0" smtClean="0"/>
              <a:t>įstatymas:</a:t>
            </a:r>
          </a:p>
          <a:p>
            <a:endParaRPr lang="lt-LT" dirty="0" smtClean="0">
              <a:solidFill>
                <a:srgbClr val="000000"/>
              </a:solidFill>
              <a:latin typeface="Times New Roman" panose="02020603050405020304" pitchFamily="18" charset="0"/>
              <a:cs typeface="Times New Roman" panose="02020603050405020304" pitchFamily="18" charset="0"/>
            </a:endParaRPr>
          </a:p>
          <a:p>
            <a:r>
              <a:rPr lang="lt-LT" dirty="0" smtClean="0">
                <a:solidFill>
                  <a:srgbClr val="C00000"/>
                </a:solidFill>
                <a:latin typeface="Times New Roman" panose="02020603050405020304" pitchFamily="18" charset="0"/>
                <a:cs typeface="Times New Roman" panose="02020603050405020304" pitchFamily="18" charset="0"/>
              </a:rPr>
              <a:t>ŠĮ papildantys teisės aktai, kurie yra tiesiogiai susiję su ikimokykliniu ir priešmokykliniu ugdymu, turės būti pakeisti iki 2023-08-31.</a:t>
            </a:r>
            <a:endParaRPr lang="lt-LT" dirty="0">
              <a:solidFill>
                <a:srgbClr val="000000"/>
              </a:solidFill>
              <a:latin typeface="Times New Roman" panose="02020603050405020304" pitchFamily="18" charset="0"/>
              <a:cs typeface="Times New Roman" panose="02020603050405020304" pitchFamily="18" charset="0"/>
            </a:endParaRPr>
          </a:p>
          <a:p>
            <a:endParaRPr lang="lt-LT" dirty="0" smtClean="0">
              <a:solidFill>
                <a:srgbClr val="000000"/>
              </a:solidFill>
              <a:latin typeface="Times New Roman" panose="02020603050405020304" pitchFamily="18" charset="0"/>
              <a:cs typeface="Times New Roman" panose="02020603050405020304" pitchFamily="18" charset="0"/>
            </a:endParaRPr>
          </a:p>
          <a:p>
            <a:pPr fontAlgn="base"/>
            <a:r>
              <a:rPr lang="lt-LT" b="1" dirty="0" smtClean="0"/>
              <a:t>1</a:t>
            </a:r>
            <a:r>
              <a:rPr lang="lt-LT" b="1" dirty="0"/>
              <a:t> straipsnis. 7 straipsnio pakeitimas</a:t>
            </a:r>
            <a:endParaRPr lang="lt-LT" dirty="0"/>
          </a:p>
          <a:p>
            <a:pPr fontAlgn="base"/>
            <a:r>
              <a:rPr lang="lt-LT" dirty="0"/>
              <a:t>1. Pakeisti 7 straipsnio 4 dalį ir ją išdėstyti taip:</a:t>
            </a:r>
          </a:p>
          <a:p>
            <a:pPr algn="just" fontAlgn="base"/>
            <a:r>
              <a:rPr lang="lt-LT" dirty="0"/>
              <a:t>„4. </a:t>
            </a:r>
            <a:r>
              <a:rPr lang="lt-LT" b="1" u="sng" dirty="0"/>
              <a:t>Ikimokyklinio ugdymo programą, </a:t>
            </a:r>
            <a:r>
              <a:rPr lang="lt-LT" u="sng" dirty="0"/>
              <a:t>parengtą pagal švietimo, mokslo ir sporto ministro patvirtintas </a:t>
            </a:r>
            <a:r>
              <a:rPr lang="lt-LT" b="1" u="sng" dirty="0"/>
              <a:t>ikimokyklinio ugdymo programos gaires</a:t>
            </a:r>
            <a:r>
              <a:rPr lang="lt-LT" dirty="0"/>
              <a:t>, vykdo ikimokyklinio, bendrojo ugdymo mokyklos, laisvasis mokytojas ar kitas švietimo teikėjas</a:t>
            </a:r>
            <a:r>
              <a:rPr lang="lt-LT" dirty="0" smtClean="0"/>
              <a:t>.“</a:t>
            </a:r>
            <a:endParaRPr lang="lt-LT" dirty="0"/>
          </a:p>
        </p:txBody>
      </p:sp>
    </p:spTree>
    <p:extLst>
      <p:ext uri="{BB962C8B-B14F-4D97-AF65-F5344CB8AC3E}">
        <p14:creationId xmlns:p14="http://schemas.microsoft.com/office/powerpoint/2010/main" val="1719958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692533" y="5773265"/>
            <a:ext cx="10915512" cy="646331"/>
          </a:xfrm>
          <a:prstGeom prst="rect">
            <a:avLst/>
          </a:prstGeom>
          <a:noFill/>
        </p:spPr>
        <p:txBody>
          <a:bodyPr wrap="square" rtlCol="0">
            <a:spAutoFit/>
          </a:bodyPr>
          <a:lstStyle/>
          <a:p>
            <a:r>
              <a:rPr lang="lt-LT" dirty="0" smtClean="0"/>
              <a:t>Dokumento nuoroda</a:t>
            </a:r>
            <a:r>
              <a:rPr lang="lt-LT" dirty="0"/>
              <a:t>: </a:t>
            </a:r>
            <a:r>
              <a:rPr lang="lt-LT" dirty="0">
                <a:solidFill>
                  <a:srgbClr val="0070C0"/>
                </a:solidFill>
              </a:rPr>
              <a:t>https://e-seimas.lrs.lt/portal/legalAct/lt/TAD/6443d5e285dc11edbdcebd68a7a0df7e?jfwid=-x7kzc1oil</a:t>
            </a:r>
          </a:p>
        </p:txBody>
      </p:sp>
      <p:sp>
        <p:nvSpPr>
          <p:cNvPr id="4" name="TextBox 3"/>
          <p:cNvSpPr txBox="1"/>
          <p:nvPr/>
        </p:nvSpPr>
        <p:spPr>
          <a:xfrm>
            <a:off x="786663" y="1500354"/>
            <a:ext cx="9742384" cy="3139321"/>
          </a:xfrm>
          <a:prstGeom prst="rect">
            <a:avLst/>
          </a:prstGeom>
          <a:noFill/>
        </p:spPr>
        <p:txBody>
          <a:bodyPr wrap="square" rtlCol="0">
            <a:spAutoFit/>
          </a:bodyPr>
          <a:lstStyle/>
          <a:p>
            <a:r>
              <a:rPr lang="lt-LT" b="1" dirty="0" smtClean="0"/>
              <a:t>8 </a:t>
            </a:r>
            <a:r>
              <a:rPr lang="lt-LT" b="1" dirty="0"/>
              <a:t>straipsnio </a:t>
            </a:r>
            <a:r>
              <a:rPr lang="lt-LT" b="1" dirty="0" smtClean="0"/>
              <a:t>pakeitimai:</a:t>
            </a:r>
            <a:endParaRPr lang="lt-LT" dirty="0"/>
          </a:p>
          <a:p>
            <a:pPr algn="just"/>
            <a:endParaRPr lang="lt-LT" dirty="0"/>
          </a:p>
          <a:p>
            <a:pPr algn="just"/>
            <a:r>
              <a:rPr lang="lt-LT" dirty="0"/>
              <a:t>„3. Priešmokyklinis ugdymas </a:t>
            </a:r>
            <a:r>
              <a:rPr lang="lt-LT" u="sng" dirty="0"/>
              <a:t>pradedamas teikti vaikui, kai tais kalendoriniais metais iki balandžio 30 dienos jam sueina 5 metai</a:t>
            </a:r>
            <a:r>
              <a:rPr lang="lt-LT" dirty="0"/>
              <a:t>. Švietimo, mokslo ir sporto </a:t>
            </a:r>
            <a:r>
              <a:rPr lang="lt-LT" b="1" u="sng" dirty="0"/>
              <a:t>ministro nustatyta tvarka įvertinus vaiko ugdymo ir ugdymosi poreikius, pažangą, vaikui priešmokyklinis ugdymas gali būti pradedamas teikti, kai jam tais kalendoriniais metais 5 metai sueina iki rugsėjo 1 dienos</a:t>
            </a:r>
            <a:r>
              <a:rPr lang="lt-LT" b="1" u="sng" dirty="0">
                <a:solidFill>
                  <a:srgbClr val="0070C0"/>
                </a:solidFill>
              </a:rPr>
              <a:t>. Priešmokyklinis ugdymas gali būti teikiamas vėliau tėvų (globėjų) sprendimu, bet ne vėliau, negu vaikui tais kalendoriniais metais sueina 6 metai.</a:t>
            </a:r>
            <a:r>
              <a:rPr lang="lt-LT" b="1" u="sng" dirty="0"/>
              <a:t> </a:t>
            </a:r>
            <a:r>
              <a:rPr lang="lt-LT" dirty="0"/>
              <a:t>Jeigu vaikui priešmokyklinis ugdymas buvo pradėtas teikti, kai jam tais kalendoriniais metais suėjo 5 metai, švietimo, mokslo ir sporto ministro nustatyta tvarka įvertinus vaiko ugdymo ir ugdymosi poreikius, pažangą, priešmokyklinis ugdymas gali trukti dvejus metus</a:t>
            </a:r>
            <a:r>
              <a:rPr lang="lt-LT" dirty="0" smtClean="0"/>
              <a:t>.“</a:t>
            </a:r>
            <a:endParaRPr lang="lt-LT" sz="28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87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692532" y="6096431"/>
            <a:ext cx="11320173" cy="369332"/>
          </a:xfrm>
          <a:prstGeom prst="rect">
            <a:avLst/>
          </a:prstGeom>
          <a:noFill/>
        </p:spPr>
        <p:txBody>
          <a:bodyPr wrap="square" rtlCol="0">
            <a:spAutoFit/>
          </a:bodyPr>
          <a:lstStyle/>
          <a:p>
            <a:r>
              <a:rPr lang="lt-LT" dirty="0" smtClean="0"/>
              <a:t>Dokumento nuoroda: </a:t>
            </a:r>
            <a:r>
              <a:rPr lang="en-US" sz="1600" dirty="0" smtClean="0">
                <a:solidFill>
                  <a:srgbClr val="0070C0"/>
                </a:solidFill>
              </a:rPr>
              <a:t>https</a:t>
            </a:r>
            <a:r>
              <a:rPr lang="en-US" sz="1600" dirty="0">
                <a:solidFill>
                  <a:srgbClr val="0070C0"/>
                </a:solidFill>
              </a:rPr>
              <a:t>://</a:t>
            </a:r>
            <a:r>
              <a:rPr lang="en-US" sz="1600" dirty="0" smtClean="0">
                <a:solidFill>
                  <a:srgbClr val="0070C0"/>
                </a:solidFill>
              </a:rPr>
              <a:t>e-seimas.lrs.lt/portal/legalAct/lt/TAD/03819db4675511ecb2fe9975f8a9e52e?jfwid=q1nivgbtg</a:t>
            </a:r>
            <a:endParaRPr lang="lt-LT" dirty="0">
              <a:solidFill>
                <a:srgbClr val="0070C0"/>
              </a:solidFill>
            </a:endParaRPr>
          </a:p>
        </p:txBody>
      </p:sp>
      <p:sp>
        <p:nvSpPr>
          <p:cNvPr id="4" name="TextBox 3"/>
          <p:cNvSpPr txBox="1"/>
          <p:nvPr/>
        </p:nvSpPr>
        <p:spPr>
          <a:xfrm>
            <a:off x="813557" y="1685804"/>
            <a:ext cx="10239925" cy="4278094"/>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įstatymą papildantys teisės 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2022-11-28</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dirty="0" smtClean="0">
              <a:solidFill>
                <a:srgbClr val="000000"/>
              </a:solidFill>
              <a:latin typeface="Times New Roman" panose="02020603050405020304" pitchFamily="18" charset="0"/>
              <a:cs typeface="Times New Roman" panose="02020603050405020304" pitchFamily="18" charset="0"/>
            </a:endParaRPr>
          </a:p>
          <a:p>
            <a:pPr algn="just"/>
            <a:r>
              <a:rPr lang="lt-LT" b="1" dirty="0" smtClean="0">
                <a:solidFill>
                  <a:srgbClr val="000000"/>
                </a:solidFill>
                <a:latin typeface="Times New Roman" panose="02020603050405020304" pitchFamily="18" charset="0"/>
                <a:cs typeface="Times New Roman" panose="02020603050405020304" pitchFamily="18" charset="0"/>
              </a:rPr>
              <a:t>2</a:t>
            </a:r>
            <a:r>
              <a:rPr lang="lt-LT" b="1" dirty="0"/>
              <a:t>. Priešmokyklinio ugdymo tvarkos aprašo </a:t>
            </a:r>
            <a:r>
              <a:rPr lang="lt-LT" b="1" dirty="0" smtClean="0"/>
              <a:t>pakeitimas (</a:t>
            </a:r>
            <a:r>
              <a:rPr lang="nn-NO" b="1" dirty="0" smtClean="0"/>
              <a:t>2022</a:t>
            </a:r>
            <a:r>
              <a:rPr lang="lt-LT" b="1" dirty="0" smtClean="0"/>
              <a:t>-11-</a:t>
            </a:r>
            <a:r>
              <a:rPr lang="nn-NO" b="1" dirty="0" smtClean="0"/>
              <a:t>28 </a:t>
            </a:r>
            <a:r>
              <a:rPr lang="nn-NO" b="1" dirty="0"/>
              <a:t>d. Nr. V-1879</a:t>
            </a:r>
            <a:r>
              <a:rPr lang="lt-LT" b="1" dirty="0" smtClean="0"/>
              <a:t>):</a:t>
            </a:r>
          </a:p>
          <a:p>
            <a:pPr fontAlgn="base"/>
            <a:r>
              <a:rPr lang="lt-LT" dirty="0" smtClean="0"/>
              <a:t>„3</a:t>
            </a:r>
            <a:r>
              <a:rPr lang="lt-LT" dirty="0"/>
              <a:t>. Pakeičiu 23.5 papunktį ir jį išdėstau taip:</a:t>
            </a:r>
          </a:p>
          <a:p>
            <a:pPr algn="just" fontAlgn="base"/>
            <a:r>
              <a:rPr lang="lt-LT" dirty="0"/>
              <a:t>„23.5. pateikia mokyklai, vykdančiai priešmokyklinio ugdymo, </a:t>
            </a:r>
            <a:r>
              <a:rPr lang="lt-LT" b="1" u="sng" dirty="0"/>
              <a:t>kai vaikui yra rekomenduojama tęsti ugdymąsi pagal Programą papildomai dar vienus metus, ar pradinio ugdymo programą,</a:t>
            </a:r>
            <a:r>
              <a:rPr lang="lt-LT" dirty="0"/>
              <a:t> ar kitam švietimo teikėjui, </a:t>
            </a:r>
            <a:r>
              <a:rPr lang="lt-LT" b="1" u="sng" dirty="0"/>
              <a:t>kuris vykdys priešmokyklinio ugdymo, kai vaikui yra rekomenduojama tęsti ugdymąsi pagal Programą papildomai dar vienus metus, ar pradinio ugdymo programą</a:t>
            </a:r>
            <a:r>
              <a:rPr lang="lt-LT" dirty="0"/>
              <a:t>, priešmokyklinio ugdymo pedagogo (-ų) ar Jungtinės grupės ikimokyklinio ugdymo auklėtojo (-ų), (švietimo pagalbos specialisto (-ų), jeigu buvo teikta pagalba), rekomendaciją, parengtą pagal Tvarkos aprašo priede pateiktą formą (toliau – Rekomendacija). Rekomendacija turi būti pasirašyta priešmokyklinio ugdymo pedagogo (-ų) ar Jungtinės grupės ikimokyklinio ugdymo auklėtojo (-ų) ir patvirtinta Mokyklos vadovo</a:t>
            </a:r>
            <a:r>
              <a:rPr lang="lt-LT" dirty="0" smtClean="0"/>
              <a:t>;“.</a:t>
            </a:r>
            <a:endParaRPr lang="lt-LT" b="1" dirty="0"/>
          </a:p>
        </p:txBody>
      </p:sp>
    </p:spTree>
    <p:extLst>
      <p:ext uri="{BB962C8B-B14F-4D97-AF65-F5344CB8AC3E}">
        <p14:creationId xmlns:p14="http://schemas.microsoft.com/office/powerpoint/2010/main" val="281309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692534" y="6302267"/>
            <a:ext cx="11320173" cy="369332"/>
          </a:xfrm>
          <a:prstGeom prst="rect">
            <a:avLst/>
          </a:prstGeom>
          <a:noFill/>
        </p:spPr>
        <p:txBody>
          <a:bodyPr wrap="square" rtlCol="0">
            <a:spAutoFit/>
          </a:bodyPr>
          <a:lstStyle/>
          <a:p>
            <a:r>
              <a:rPr lang="lt-LT" dirty="0" smtClean="0"/>
              <a:t>Dokumento nuoroda: </a:t>
            </a:r>
            <a:r>
              <a:rPr lang="en-US" sz="1600" dirty="0" smtClean="0">
                <a:solidFill>
                  <a:srgbClr val="0070C0"/>
                </a:solidFill>
              </a:rPr>
              <a:t>https</a:t>
            </a:r>
            <a:r>
              <a:rPr lang="en-US" sz="1600" dirty="0">
                <a:solidFill>
                  <a:srgbClr val="0070C0"/>
                </a:solidFill>
              </a:rPr>
              <a:t>://</a:t>
            </a:r>
            <a:r>
              <a:rPr lang="en-US" sz="1600" dirty="0" smtClean="0">
                <a:solidFill>
                  <a:srgbClr val="0070C0"/>
                </a:solidFill>
              </a:rPr>
              <a:t>e-seimas.lrs.lt/portal/legalAct/lt/TAD/03819db4675511ecb2fe9975f8a9e52e?jfwid=q1nivgbtg</a:t>
            </a:r>
            <a:endParaRPr lang="lt-LT" dirty="0">
              <a:solidFill>
                <a:srgbClr val="0070C0"/>
              </a:solidFill>
            </a:endParaRPr>
          </a:p>
        </p:txBody>
      </p:sp>
      <p:sp>
        <p:nvSpPr>
          <p:cNvPr id="4" name="TextBox 3"/>
          <p:cNvSpPr txBox="1"/>
          <p:nvPr/>
        </p:nvSpPr>
        <p:spPr>
          <a:xfrm>
            <a:off x="692534" y="1188263"/>
            <a:ext cx="10280266" cy="5109091"/>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a:t>
            </a:r>
            <a:r>
              <a:rPr lang="lt-LT" altLang="en-US" sz="2800" dirty="0">
                <a:solidFill>
                  <a:srgbClr val="000000"/>
                </a:solidFill>
                <a:latin typeface="Times New Roman" panose="02020603050405020304" pitchFamily="18" charset="0"/>
                <a:cs typeface="Times New Roman" panose="02020603050405020304" pitchFamily="18" charset="0"/>
              </a:rPr>
              <a:t>įstatymą papildantys teisės </a:t>
            </a:r>
            <a:r>
              <a:rPr lang="lt-LT" altLang="en-US" sz="2800" dirty="0" smtClean="0">
                <a:solidFill>
                  <a:srgbClr val="000000"/>
                </a:solidFill>
                <a:latin typeface="Times New Roman" panose="02020603050405020304" pitchFamily="18" charset="0"/>
                <a:cs typeface="Times New Roman" panose="02020603050405020304" pitchFamily="18" charset="0"/>
              </a:rPr>
              <a:t>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2022-11-28</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dirty="0" smtClean="0">
              <a:solidFill>
                <a:srgbClr val="000000"/>
              </a:solidFill>
              <a:latin typeface="Times New Roman" panose="02020603050405020304" pitchFamily="18" charset="0"/>
              <a:cs typeface="Times New Roman" panose="02020603050405020304" pitchFamily="18" charset="0"/>
            </a:endParaRPr>
          </a:p>
          <a:p>
            <a:pPr algn="just"/>
            <a:r>
              <a:rPr lang="lt-LT" b="1" dirty="0" smtClean="0">
                <a:solidFill>
                  <a:srgbClr val="000000"/>
                </a:solidFill>
                <a:latin typeface="Times New Roman" panose="02020603050405020304" pitchFamily="18" charset="0"/>
                <a:cs typeface="Times New Roman" panose="02020603050405020304" pitchFamily="18" charset="0"/>
              </a:rPr>
              <a:t>2</a:t>
            </a:r>
            <a:r>
              <a:rPr lang="lt-LT" b="1" dirty="0"/>
              <a:t>. Priešmokyklinio ugdymo tvarkos aprašo </a:t>
            </a:r>
            <a:r>
              <a:rPr lang="lt-LT" b="1" dirty="0" smtClean="0"/>
              <a:t>pakeitimas (</a:t>
            </a:r>
            <a:r>
              <a:rPr lang="nn-NO" b="1" dirty="0" smtClean="0"/>
              <a:t>2022</a:t>
            </a:r>
            <a:r>
              <a:rPr lang="lt-LT" b="1" dirty="0" smtClean="0"/>
              <a:t>-11-</a:t>
            </a:r>
            <a:r>
              <a:rPr lang="nn-NO" b="1" dirty="0" smtClean="0"/>
              <a:t>28 </a:t>
            </a:r>
            <a:r>
              <a:rPr lang="nn-NO" b="1" dirty="0"/>
              <a:t>d. Nr. V-1879</a:t>
            </a:r>
            <a:r>
              <a:rPr lang="lt-LT" b="1" dirty="0" smtClean="0"/>
              <a:t>):</a:t>
            </a:r>
          </a:p>
          <a:p>
            <a:pPr fontAlgn="base"/>
            <a:r>
              <a:rPr lang="lt-LT" dirty="0" smtClean="0"/>
              <a:t>„5</a:t>
            </a:r>
            <a:r>
              <a:rPr lang="lt-LT" dirty="0"/>
              <a:t>. Pakeičiu 24.3 papunktį ir jį išdėstau taip:</a:t>
            </a:r>
          </a:p>
          <a:p>
            <a:pPr algn="just" fontAlgn="base"/>
            <a:r>
              <a:rPr lang="lt-LT" dirty="0"/>
              <a:t>„24.3. vertina vaikų ugdymosi pažangą ir pasiekimus </a:t>
            </a:r>
            <a:r>
              <a:rPr lang="lt-LT" u="sng" dirty="0">
                <a:solidFill>
                  <a:srgbClr val="C00000"/>
                </a:solidFill>
              </a:rPr>
              <a:t>ne rečiau kaip 3 kartus </a:t>
            </a:r>
            <a:r>
              <a:rPr lang="lt-LT" dirty="0"/>
              <a:t>per vienus mokslo metus vadovaudamasis Programa</a:t>
            </a:r>
            <a:r>
              <a:rPr lang="lt-LT" dirty="0" smtClean="0"/>
              <a:t>;“.</a:t>
            </a:r>
          </a:p>
          <a:p>
            <a:pPr fontAlgn="base"/>
            <a:r>
              <a:rPr lang="lt-LT" dirty="0" smtClean="0">
                <a:solidFill>
                  <a:srgbClr val="C00000"/>
                </a:solidFill>
              </a:rPr>
              <a:t>Šis punktas bus pakeistas ir bus reglamentuota, kad vertinama 2-3 kartus ...</a:t>
            </a:r>
            <a:endParaRPr lang="lt-LT" dirty="0">
              <a:solidFill>
                <a:srgbClr val="C00000"/>
              </a:solidFill>
            </a:endParaRPr>
          </a:p>
          <a:p>
            <a:pPr fontAlgn="base"/>
            <a:r>
              <a:rPr lang="lt-LT" dirty="0"/>
              <a:t>6. Pakeičiu 24.4 papunktį ir jį išdėstau taip:</a:t>
            </a:r>
          </a:p>
          <a:p>
            <a:pPr algn="just" fontAlgn="base"/>
            <a:r>
              <a:rPr lang="lt-LT" dirty="0"/>
              <a:t>„24.4. per 4 savaites nuo Programos pradžios </a:t>
            </a:r>
            <a:r>
              <a:rPr lang="lt-LT" u="sng" dirty="0"/>
              <a:t>atlieka vaikų ugdymo ir ugdymosi poreikių vertinimą</a:t>
            </a:r>
            <a:r>
              <a:rPr lang="lt-LT" dirty="0"/>
              <a:t>, kurį fiksuoja Mokyklos nustatytoje Tvarkos aprašo 23.4 papunktyje nurodytoje formoje, ir aptaria jį su tėvais (globėjais);“.</a:t>
            </a:r>
          </a:p>
          <a:p>
            <a:pPr fontAlgn="base"/>
            <a:r>
              <a:rPr lang="lt-LT" dirty="0"/>
              <a:t>7. Pakeičiu 24.6 papunktį ir jį išdėstau taip:</a:t>
            </a:r>
          </a:p>
          <a:p>
            <a:pPr algn="just" fontAlgn="base"/>
            <a:r>
              <a:rPr lang="lt-LT" dirty="0"/>
              <a:t>„24.6</a:t>
            </a:r>
            <a:r>
              <a:rPr lang="lt-LT" b="1" u="sng" dirty="0"/>
              <a:t>. įgyvendinęs Programą, atlieka vaikų ugdymosi pažangos ir pasiekimų vertinimą pagal visas Programoje ugdomas kompetencijas ir visose Programoje aprašytose pasiekimų srityse, aptaria jį su tėvais (globėjais) </a:t>
            </a:r>
            <a:r>
              <a:rPr lang="lt-LT" dirty="0"/>
              <a:t>ir parengia Rekomendaciją pagal Tvarkos aprašo priede nustatytą formą</a:t>
            </a:r>
            <a:r>
              <a:rPr lang="lt-LT" dirty="0" smtClean="0"/>
              <a:t>;“</a:t>
            </a:r>
            <a:endParaRPr lang="lt-LT" b="1" dirty="0"/>
          </a:p>
        </p:txBody>
      </p:sp>
    </p:spTree>
    <p:extLst>
      <p:ext uri="{BB962C8B-B14F-4D97-AF65-F5344CB8AC3E}">
        <p14:creationId xmlns:p14="http://schemas.microsoft.com/office/powerpoint/2010/main" val="62805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692532" y="6096431"/>
            <a:ext cx="11320173" cy="369332"/>
          </a:xfrm>
          <a:prstGeom prst="rect">
            <a:avLst/>
          </a:prstGeom>
          <a:noFill/>
        </p:spPr>
        <p:txBody>
          <a:bodyPr wrap="square" rtlCol="0">
            <a:spAutoFit/>
          </a:bodyPr>
          <a:lstStyle/>
          <a:p>
            <a:r>
              <a:rPr lang="lt-LT" dirty="0" smtClean="0"/>
              <a:t>Dokumento nuoroda: </a:t>
            </a:r>
            <a:r>
              <a:rPr lang="en-US" sz="1600" dirty="0" smtClean="0">
                <a:solidFill>
                  <a:srgbClr val="0070C0"/>
                </a:solidFill>
              </a:rPr>
              <a:t>https</a:t>
            </a:r>
            <a:r>
              <a:rPr lang="en-US" sz="1600" dirty="0">
                <a:solidFill>
                  <a:srgbClr val="0070C0"/>
                </a:solidFill>
              </a:rPr>
              <a:t>://</a:t>
            </a:r>
            <a:r>
              <a:rPr lang="en-US" sz="1600" dirty="0" smtClean="0">
                <a:solidFill>
                  <a:srgbClr val="0070C0"/>
                </a:solidFill>
              </a:rPr>
              <a:t>e-seimas.lrs.lt/portal/legalAct/lt/TAD/03819db4675511ecb2fe9975f8a9e52e?jfwid=q1nivgbtg</a:t>
            </a:r>
            <a:endParaRPr lang="lt-LT" dirty="0">
              <a:solidFill>
                <a:srgbClr val="0070C0"/>
              </a:solidFill>
            </a:endParaRPr>
          </a:p>
        </p:txBody>
      </p:sp>
      <p:sp>
        <p:nvSpPr>
          <p:cNvPr id="4" name="TextBox 3"/>
          <p:cNvSpPr txBox="1"/>
          <p:nvPr/>
        </p:nvSpPr>
        <p:spPr>
          <a:xfrm>
            <a:off x="800110" y="1605122"/>
            <a:ext cx="10226478" cy="4278094"/>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a:t>
            </a:r>
            <a:r>
              <a:rPr lang="lt-LT" altLang="en-US" sz="2800" dirty="0">
                <a:solidFill>
                  <a:srgbClr val="000000"/>
                </a:solidFill>
                <a:latin typeface="Times New Roman" panose="02020603050405020304" pitchFamily="18" charset="0"/>
                <a:cs typeface="Times New Roman" panose="02020603050405020304" pitchFamily="18" charset="0"/>
              </a:rPr>
              <a:t>įstatymą </a:t>
            </a:r>
            <a:r>
              <a:rPr lang="lt-LT" altLang="en-US" sz="2800" dirty="0" smtClean="0">
                <a:solidFill>
                  <a:srgbClr val="000000"/>
                </a:solidFill>
                <a:latin typeface="Times New Roman" panose="02020603050405020304" pitchFamily="18" charset="0"/>
                <a:cs typeface="Times New Roman" panose="02020603050405020304" pitchFamily="18" charset="0"/>
              </a:rPr>
              <a:t>papildantys teisės 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2022-11-28</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dirty="0" smtClean="0">
              <a:solidFill>
                <a:srgbClr val="000000"/>
              </a:solidFill>
              <a:latin typeface="Times New Roman" panose="02020603050405020304" pitchFamily="18" charset="0"/>
              <a:cs typeface="Times New Roman" panose="02020603050405020304" pitchFamily="18" charset="0"/>
            </a:endParaRPr>
          </a:p>
          <a:p>
            <a:pPr algn="just"/>
            <a:r>
              <a:rPr lang="lt-LT" b="1" dirty="0" smtClean="0">
                <a:solidFill>
                  <a:srgbClr val="000000"/>
                </a:solidFill>
                <a:latin typeface="Times New Roman" panose="02020603050405020304" pitchFamily="18" charset="0"/>
                <a:cs typeface="Times New Roman" panose="02020603050405020304" pitchFamily="18" charset="0"/>
              </a:rPr>
              <a:t>2</a:t>
            </a:r>
            <a:r>
              <a:rPr lang="lt-LT" b="1" dirty="0"/>
              <a:t>. Priešmokyklinio ugdymo tvarkos aprašo </a:t>
            </a:r>
            <a:r>
              <a:rPr lang="lt-LT" b="1" dirty="0" smtClean="0"/>
              <a:t>pakeitimas (</a:t>
            </a:r>
            <a:r>
              <a:rPr lang="nn-NO" b="1" dirty="0" smtClean="0"/>
              <a:t>2022</a:t>
            </a:r>
            <a:r>
              <a:rPr lang="lt-LT" b="1" dirty="0" smtClean="0"/>
              <a:t>-11-</a:t>
            </a:r>
            <a:r>
              <a:rPr lang="nn-NO" b="1" dirty="0" smtClean="0"/>
              <a:t>28 </a:t>
            </a:r>
            <a:r>
              <a:rPr lang="nn-NO" b="1" dirty="0"/>
              <a:t>d. Nr. V-1879</a:t>
            </a:r>
            <a:r>
              <a:rPr lang="lt-LT" b="1" dirty="0" smtClean="0"/>
              <a:t>):</a:t>
            </a:r>
          </a:p>
          <a:p>
            <a:pPr algn="just"/>
            <a:endParaRPr lang="lt-LT" b="1" dirty="0" smtClean="0"/>
          </a:p>
          <a:p>
            <a:pPr fontAlgn="base"/>
            <a:r>
              <a:rPr lang="lt-LT" dirty="0" smtClean="0"/>
              <a:t>„8</a:t>
            </a:r>
            <a:r>
              <a:rPr lang="lt-LT" dirty="0"/>
              <a:t>. Papildau nauju 24.7 papunkčiu:</a:t>
            </a:r>
          </a:p>
          <a:p>
            <a:pPr algn="just" fontAlgn="base"/>
            <a:r>
              <a:rPr lang="lt-LT" dirty="0"/>
              <a:t>„24.7. </a:t>
            </a:r>
            <a:r>
              <a:rPr lang="lt-LT" b="1" u="sng" dirty="0"/>
              <a:t>Išvada Rekomendacijoje dėl tolesnio vaiko mokymosi pagal pradinio ugdymo programą arba ugdymosi pagal priešmokyklinio ugdymo programą </a:t>
            </a:r>
            <a:r>
              <a:rPr lang="lt-LT" dirty="0"/>
              <a:t>teikiama įvertinus visų metų vaiko pažangą ir pasiekimus ugdantis pagal Programą. Priešmokyklinio ugdymo įvertinimai atitinka iki pagrindinį, pagrindinį ar aukštesnįjį pasiekimų lygius, nustatytus Programoje. Jei vaiko visų kompetencijų raiška yra iki pagrindinio ar aukštesnio pasiekimų lygio, vaikas toliau tęsia mokymąsi pagal pradinio ugdymo programą. </a:t>
            </a:r>
            <a:r>
              <a:rPr lang="lt-LT" b="1" u="sng" dirty="0"/>
              <a:t>Jei vaiko bent vienos Programoje ugdomos kompetencijos raiška yra žemesnė nei iki pagrindinio pasiekimų lygio, vaikas toliau tęsia ugdymąsi pagal priešmokyklinio ugdymo programą</a:t>
            </a:r>
            <a:r>
              <a:rPr lang="lt-LT" dirty="0" smtClean="0"/>
              <a:t>.“</a:t>
            </a:r>
            <a:endParaRPr lang="lt-LT" dirty="0"/>
          </a:p>
        </p:txBody>
      </p:sp>
    </p:spTree>
    <p:extLst>
      <p:ext uri="{BB962C8B-B14F-4D97-AF65-F5344CB8AC3E}">
        <p14:creationId xmlns:p14="http://schemas.microsoft.com/office/powerpoint/2010/main" val="1481441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692532" y="6096431"/>
            <a:ext cx="11320173" cy="369332"/>
          </a:xfrm>
          <a:prstGeom prst="rect">
            <a:avLst/>
          </a:prstGeom>
          <a:noFill/>
        </p:spPr>
        <p:txBody>
          <a:bodyPr wrap="square" rtlCol="0">
            <a:spAutoFit/>
          </a:bodyPr>
          <a:lstStyle/>
          <a:p>
            <a:r>
              <a:rPr lang="lt-LT" dirty="0" smtClean="0"/>
              <a:t>Dokumento nuoroda: </a:t>
            </a:r>
            <a:r>
              <a:rPr lang="en-US" sz="1600" dirty="0" smtClean="0">
                <a:solidFill>
                  <a:srgbClr val="0070C0"/>
                </a:solidFill>
              </a:rPr>
              <a:t>https</a:t>
            </a:r>
            <a:r>
              <a:rPr lang="en-US" sz="1600" dirty="0">
                <a:solidFill>
                  <a:srgbClr val="0070C0"/>
                </a:solidFill>
              </a:rPr>
              <a:t>://</a:t>
            </a:r>
            <a:r>
              <a:rPr lang="en-US" sz="1600" dirty="0" smtClean="0">
                <a:solidFill>
                  <a:srgbClr val="0070C0"/>
                </a:solidFill>
              </a:rPr>
              <a:t>e-seimas.lrs.lt/portal/legalAct/lt/TAD/03819db4675511ecb2fe9975f8a9e52e?jfwid=q1nivgbtg</a:t>
            </a:r>
            <a:endParaRPr lang="lt-LT" dirty="0">
              <a:solidFill>
                <a:srgbClr val="0070C0"/>
              </a:solidFill>
            </a:endParaRPr>
          </a:p>
        </p:txBody>
      </p:sp>
      <p:sp>
        <p:nvSpPr>
          <p:cNvPr id="4" name="TextBox 3"/>
          <p:cNvSpPr txBox="1"/>
          <p:nvPr/>
        </p:nvSpPr>
        <p:spPr>
          <a:xfrm>
            <a:off x="692533" y="1188263"/>
            <a:ext cx="10576101" cy="4832092"/>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a:t>
            </a:r>
            <a:r>
              <a:rPr lang="lt-LT" altLang="en-US" sz="2800" dirty="0">
                <a:solidFill>
                  <a:srgbClr val="000000"/>
                </a:solidFill>
                <a:latin typeface="Times New Roman" panose="02020603050405020304" pitchFamily="18" charset="0"/>
                <a:cs typeface="Times New Roman" panose="02020603050405020304" pitchFamily="18" charset="0"/>
              </a:rPr>
              <a:t>įstatymą papildantys teisės </a:t>
            </a:r>
            <a:r>
              <a:rPr lang="lt-LT" altLang="en-US" sz="2800" dirty="0" smtClean="0">
                <a:solidFill>
                  <a:srgbClr val="000000"/>
                </a:solidFill>
                <a:latin typeface="Times New Roman" panose="02020603050405020304" pitchFamily="18" charset="0"/>
                <a:cs typeface="Times New Roman" panose="02020603050405020304" pitchFamily="18" charset="0"/>
              </a:rPr>
              <a:t>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2022-11-28</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dirty="0" smtClean="0">
              <a:solidFill>
                <a:srgbClr val="000000"/>
              </a:solidFill>
              <a:latin typeface="Times New Roman" panose="02020603050405020304" pitchFamily="18" charset="0"/>
              <a:cs typeface="Times New Roman" panose="02020603050405020304" pitchFamily="18" charset="0"/>
            </a:endParaRPr>
          </a:p>
          <a:p>
            <a:pPr algn="just"/>
            <a:r>
              <a:rPr lang="lt-LT" b="1" dirty="0" smtClean="0">
                <a:solidFill>
                  <a:srgbClr val="000000"/>
                </a:solidFill>
                <a:latin typeface="Times New Roman" panose="02020603050405020304" pitchFamily="18" charset="0"/>
                <a:cs typeface="Times New Roman" panose="02020603050405020304" pitchFamily="18" charset="0"/>
              </a:rPr>
              <a:t>2</a:t>
            </a:r>
            <a:r>
              <a:rPr lang="lt-LT" b="1" dirty="0"/>
              <a:t>. Priešmokyklinio ugdymo tvarkos aprašo </a:t>
            </a:r>
            <a:r>
              <a:rPr lang="lt-LT" b="1" dirty="0" smtClean="0"/>
              <a:t>pakeitimas (</a:t>
            </a:r>
            <a:r>
              <a:rPr lang="nn-NO" b="1" dirty="0" smtClean="0"/>
              <a:t>2022</a:t>
            </a:r>
            <a:r>
              <a:rPr lang="lt-LT" b="1" dirty="0" smtClean="0"/>
              <a:t>-11-</a:t>
            </a:r>
            <a:r>
              <a:rPr lang="nn-NO" b="1" dirty="0" smtClean="0"/>
              <a:t>28 </a:t>
            </a:r>
            <a:r>
              <a:rPr lang="nn-NO" b="1" dirty="0"/>
              <a:t>d. Nr. V-1879</a:t>
            </a:r>
            <a:r>
              <a:rPr lang="lt-LT" b="1" dirty="0" smtClean="0"/>
              <a:t>):</a:t>
            </a:r>
          </a:p>
          <a:p>
            <a:pPr algn="just"/>
            <a:endParaRPr lang="lt-LT" b="1" dirty="0" smtClean="0"/>
          </a:p>
          <a:p>
            <a:pPr fontAlgn="base"/>
            <a:r>
              <a:rPr lang="lt-LT" dirty="0" smtClean="0"/>
              <a:t>„13</a:t>
            </a:r>
            <a:r>
              <a:rPr lang="lt-LT" dirty="0"/>
              <a:t>. </a:t>
            </a:r>
            <a:r>
              <a:rPr lang="lt-LT" b="1" u="sng" dirty="0"/>
              <a:t>Pakeičiu priedą ir jį išdėstau nauja redakcija </a:t>
            </a:r>
            <a:r>
              <a:rPr lang="lt-LT" dirty="0"/>
              <a:t>(pridedama</a:t>
            </a:r>
            <a:r>
              <a:rPr lang="lt-LT" dirty="0" smtClean="0"/>
              <a:t>).“</a:t>
            </a:r>
            <a:endParaRPr lang="lt-LT" dirty="0"/>
          </a:p>
          <a:p>
            <a:pPr fontAlgn="base"/>
            <a:r>
              <a:rPr lang="lt-LT" dirty="0"/>
              <a:t> </a:t>
            </a:r>
          </a:p>
          <a:p>
            <a:pPr algn="just"/>
            <a:r>
              <a:rPr lang="lt-LT" b="1" u="sng" dirty="0" smtClean="0"/>
              <a:t>„IŠVADA</a:t>
            </a:r>
            <a:r>
              <a:rPr lang="lt-LT" b="1" u="sng" dirty="0"/>
              <a:t>* dėl rekomendacijos tęsti vaiko mokymą pagal Pradinio ugdymo bendrąją programą arba tęsti vaiko ugdymą pagal Priešmokyklinio ugdymo</a:t>
            </a:r>
            <a:r>
              <a:rPr lang="lt-LT" dirty="0"/>
              <a:t> bendrąją programą (nurodyti, kurias kompetencijas ir ką konkrečiai jose tobulinti, kitą svarbią informaciją, kodėl rekomenduojama tęsti ugdymą(</a:t>
            </a:r>
            <a:r>
              <a:rPr lang="lt-LT" dirty="0" err="1"/>
              <a:t>si</a:t>
            </a:r>
            <a:r>
              <a:rPr lang="lt-LT" dirty="0"/>
              <a:t>) pagal Priešmokyklinio ugdymo bendrąją programą) įvertinus visų metų vaiko pažangą ir pasiekimus, ugdantis pagal Priešmokyklinio ugdymo bendrąją programą:</a:t>
            </a:r>
            <a:endParaRPr lang="en-US" dirty="0"/>
          </a:p>
          <a:p>
            <a:r>
              <a:rPr lang="lt-LT" dirty="0"/>
              <a:t>  </a:t>
            </a:r>
            <a:endParaRPr lang="en-US" dirty="0"/>
          </a:p>
          <a:p>
            <a:pPr algn="just" fontAlgn="base"/>
            <a:r>
              <a:rPr lang="lt-LT" dirty="0"/>
              <a:t>* </a:t>
            </a:r>
            <a:r>
              <a:rPr lang="lt-LT" b="1" u="sng" dirty="0"/>
              <a:t>IŠVADA nerašoma, kai vaikui tais kalendoriais metais sueina 7 metai </a:t>
            </a:r>
            <a:r>
              <a:rPr lang="lt-LT" dirty="0"/>
              <a:t>ir jis privalo pradėti ugdytis pagal Pradinio ugdymo bendrąją programą</a:t>
            </a:r>
            <a:r>
              <a:rPr lang="lt-LT" dirty="0" smtClean="0"/>
              <a:t>.“</a:t>
            </a:r>
            <a:endParaRPr lang="en-US" dirty="0"/>
          </a:p>
          <a:p>
            <a:pPr fontAlgn="base"/>
            <a:endParaRPr lang="lt-LT" b="1" dirty="0"/>
          </a:p>
        </p:txBody>
      </p:sp>
    </p:spTree>
    <p:extLst>
      <p:ext uri="{BB962C8B-B14F-4D97-AF65-F5344CB8AC3E}">
        <p14:creationId xmlns:p14="http://schemas.microsoft.com/office/powerpoint/2010/main" val="2248092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389472" y="6110023"/>
            <a:ext cx="11501717" cy="646331"/>
          </a:xfrm>
          <a:prstGeom prst="rect">
            <a:avLst/>
          </a:prstGeom>
          <a:noFill/>
        </p:spPr>
        <p:txBody>
          <a:bodyPr wrap="square" rtlCol="0">
            <a:spAutoFit/>
          </a:bodyPr>
          <a:lstStyle/>
          <a:p>
            <a:r>
              <a:rPr lang="lt-LT" dirty="0"/>
              <a:t>Dokumento </a:t>
            </a:r>
            <a:r>
              <a:rPr lang="lt-LT" dirty="0" smtClean="0"/>
              <a:t>nuoroda: </a:t>
            </a:r>
            <a:r>
              <a:rPr lang="lt-LT" dirty="0" smtClean="0">
                <a:solidFill>
                  <a:srgbClr val="0070C0"/>
                </a:solidFill>
              </a:rPr>
              <a:t>https</a:t>
            </a:r>
            <a:r>
              <a:rPr lang="lt-LT" dirty="0">
                <a:solidFill>
                  <a:srgbClr val="0070C0"/>
                </a:solidFill>
              </a:rPr>
              <a:t>://e-seimas.lrs.lt/portal/legalAct/lt/TAD/85e83972f65311ecbfe9c72e552dd5bd?jfwid=-3e0lf1i5x</a:t>
            </a:r>
            <a:endParaRPr lang="lt-LT" sz="1400" dirty="0">
              <a:solidFill>
                <a:srgbClr val="0070C0"/>
              </a:solidFill>
            </a:endParaRPr>
          </a:p>
        </p:txBody>
      </p:sp>
      <p:sp>
        <p:nvSpPr>
          <p:cNvPr id="4" name="TextBox 3"/>
          <p:cNvSpPr txBox="1"/>
          <p:nvPr/>
        </p:nvSpPr>
        <p:spPr>
          <a:xfrm>
            <a:off x="648958" y="1172006"/>
            <a:ext cx="10982747" cy="4832092"/>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a:t>
            </a:r>
            <a:r>
              <a:rPr lang="lt-LT" altLang="en-US" sz="2800" dirty="0">
                <a:solidFill>
                  <a:srgbClr val="000000"/>
                </a:solidFill>
                <a:latin typeface="Times New Roman" panose="02020603050405020304" pitchFamily="18" charset="0"/>
                <a:cs typeface="Times New Roman" panose="02020603050405020304" pitchFamily="18" charset="0"/>
              </a:rPr>
              <a:t>įstatymą papildantys teisės </a:t>
            </a:r>
            <a:r>
              <a:rPr lang="lt-LT" altLang="en-US" sz="2800" dirty="0" smtClean="0">
                <a:solidFill>
                  <a:srgbClr val="000000"/>
                </a:solidFill>
                <a:latin typeface="Times New Roman" panose="02020603050405020304" pitchFamily="18" charset="0"/>
                <a:cs typeface="Times New Roman" panose="02020603050405020304" pitchFamily="18" charset="0"/>
              </a:rPr>
              <a:t>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2023-01-01</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dirty="0" smtClean="0">
              <a:solidFill>
                <a:srgbClr val="000000"/>
              </a:solidFill>
              <a:latin typeface="Times New Roman" panose="02020603050405020304" pitchFamily="18" charset="0"/>
              <a:cs typeface="Times New Roman" panose="02020603050405020304" pitchFamily="18" charset="0"/>
            </a:endParaRPr>
          </a:p>
          <a:p>
            <a:pPr algn="just"/>
            <a:r>
              <a:rPr lang="lt-LT" b="1" dirty="0">
                <a:solidFill>
                  <a:srgbClr val="000000"/>
                </a:solidFill>
                <a:latin typeface="Times New Roman" panose="02020603050405020304" pitchFamily="18" charset="0"/>
                <a:cs typeface="Times New Roman" panose="02020603050405020304" pitchFamily="18" charset="0"/>
              </a:rPr>
              <a:t>3</a:t>
            </a:r>
            <a:r>
              <a:rPr lang="lt-LT" b="1" dirty="0" smtClean="0"/>
              <a:t>. Vaiko </a:t>
            </a:r>
            <a:r>
              <a:rPr lang="lt-LT" b="1" dirty="0"/>
              <a:t>ugdymo ir ugdymosi poreikių, pažangos įvertinimo tvarkos </a:t>
            </a:r>
            <a:r>
              <a:rPr lang="lt-LT" b="1" dirty="0" smtClean="0"/>
              <a:t>aprašo pakeitimas (</a:t>
            </a:r>
            <a:r>
              <a:rPr lang="nn-NO" b="1" dirty="0"/>
              <a:t>2022 m. birželio 27 d. Nr. V-1050</a:t>
            </a:r>
            <a:r>
              <a:rPr lang="lt-LT" b="1" dirty="0" smtClean="0"/>
              <a:t>):</a:t>
            </a:r>
          </a:p>
          <a:p>
            <a:r>
              <a:rPr lang="lt-LT" dirty="0" smtClean="0"/>
              <a:t>„1.2</a:t>
            </a:r>
            <a:r>
              <a:rPr lang="lt-LT" dirty="0"/>
              <a:t>. </a:t>
            </a:r>
            <a:r>
              <a:rPr lang="lt-LT" b="1" u="sng" dirty="0"/>
              <a:t>gali būti pradedamas teikti, kai vaikui tais kalendoriniais metais 5 metai sueina</a:t>
            </a:r>
            <a:r>
              <a:rPr lang="lt-LT" b="1" u="sng" dirty="0">
                <a:solidFill>
                  <a:srgbClr val="C00000"/>
                </a:solidFill>
              </a:rPr>
              <a:t> nuo gegužės 1 d. </a:t>
            </a:r>
            <a:r>
              <a:rPr lang="lt-LT" b="1" u="sng" dirty="0"/>
              <a:t>iki rugsėjo 1 d.</a:t>
            </a:r>
            <a:r>
              <a:rPr lang="lt-LT" dirty="0"/>
              <a:t>“</a:t>
            </a:r>
          </a:p>
          <a:p>
            <a:r>
              <a:rPr lang="lt-LT" dirty="0"/>
              <a:t>1.2. Pakeičiu 2 punktą ir jį išdėstau taip:</a:t>
            </a:r>
          </a:p>
          <a:p>
            <a:r>
              <a:rPr lang="lt-LT" dirty="0"/>
              <a:t>„2. Vaiko ugdymo ir ugdymosi poreikių bei pažangos vertinimas vykdomas, jeigu tėvai (globėjai):</a:t>
            </a:r>
          </a:p>
          <a:p>
            <a:pPr algn="just"/>
            <a:r>
              <a:rPr lang="lt-LT" dirty="0"/>
              <a:t>2.1. </a:t>
            </a:r>
            <a:r>
              <a:rPr lang="lt-LT" b="1" u="sng" dirty="0"/>
              <a:t>nesutinka su priešmokyklinio ugdymo pedagogo (-ų) ar jungtinės grupės ikimokyklinio ugdymo auklėtojo (-ų) (toliau – Mokytojas) išvada dėl tolimesnio Vaiko ugdymo galimybių</a:t>
            </a:r>
            <a:r>
              <a:rPr lang="lt-LT" dirty="0"/>
              <a:t>, pateikta rekomendacijoje (toliau – Rekomendacija), parengtoje vadovaujantis Priešmokyklinio ugdymo tvarkos aprašu, patvirtintu Lietuvos Respublikos švietimo, mokslo ir sporto ministro 2013 m. lapkričio 21 d. įsakymu Nr. V-1106 „Dėl Priešmokyklinio ugdymo tvarkos aprašo patvirtinimo“;</a:t>
            </a:r>
          </a:p>
          <a:p>
            <a:pPr algn="just"/>
            <a:r>
              <a:rPr lang="lt-LT" dirty="0"/>
              <a:t>2.2. </a:t>
            </a:r>
            <a:r>
              <a:rPr lang="lt-LT" b="1" u="sng" dirty="0"/>
              <a:t>nusprendžia pradėti ugdyti vaiką, kuriam tais kalendoriniais metais 5 metai </a:t>
            </a:r>
            <a:r>
              <a:rPr lang="lt-LT" b="1" u="sng" dirty="0">
                <a:solidFill>
                  <a:srgbClr val="C00000"/>
                </a:solidFill>
              </a:rPr>
              <a:t>sueina nuo gegužės 1 d.</a:t>
            </a:r>
            <a:r>
              <a:rPr lang="lt-LT" b="1" u="sng" dirty="0"/>
              <a:t> iki rugsėjo 1 d.,</a:t>
            </a:r>
            <a:r>
              <a:rPr lang="lt-LT" dirty="0"/>
              <a:t> pagal priešmokyklinio ugdymo bendrąją programą</a:t>
            </a:r>
            <a:r>
              <a:rPr lang="lt-LT" dirty="0" smtClean="0"/>
              <a:t>.“</a:t>
            </a:r>
            <a:endParaRPr lang="lt-LT" b="1" dirty="0" smtClean="0"/>
          </a:p>
        </p:txBody>
      </p:sp>
    </p:spTree>
    <p:extLst>
      <p:ext uri="{BB962C8B-B14F-4D97-AF65-F5344CB8AC3E}">
        <p14:creationId xmlns:p14="http://schemas.microsoft.com/office/powerpoint/2010/main" val="3193630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7EC85-B1E1-2B44-A51D-72D30FA9902C}"/>
              </a:ext>
            </a:extLst>
          </p:cNvPr>
          <p:cNvSpPr txBox="1"/>
          <p:nvPr/>
        </p:nvSpPr>
        <p:spPr>
          <a:xfrm>
            <a:off x="331694" y="5880987"/>
            <a:ext cx="11501717" cy="646331"/>
          </a:xfrm>
          <a:prstGeom prst="rect">
            <a:avLst/>
          </a:prstGeom>
          <a:noFill/>
        </p:spPr>
        <p:txBody>
          <a:bodyPr wrap="square" rtlCol="0">
            <a:spAutoFit/>
          </a:bodyPr>
          <a:lstStyle/>
          <a:p>
            <a:r>
              <a:rPr lang="lt-LT" dirty="0"/>
              <a:t>Dokumento </a:t>
            </a:r>
            <a:r>
              <a:rPr lang="lt-LT" dirty="0" smtClean="0"/>
              <a:t>nuoroda </a:t>
            </a:r>
            <a:r>
              <a:rPr lang="lt-LT" dirty="0" smtClean="0">
                <a:solidFill>
                  <a:schemeClr val="bg1">
                    <a:lumMod val="10000"/>
                  </a:schemeClr>
                </a:solidFill>
              </a:rPr>
              <a:t>(suvestinė nuo 2023-01-01):</a:t>
            </a:r>
          </a:p>
          <a:p>
            <a:r>
              <a:rPr lang="lt-LT" dirty="0" smtClean="0">
                <a:solidFill>
                  <a:srgbClr val="0070C0"/>
                </a:solidFill>
              </a:rPr>
              <a:t>https</a:t>
            </a:r>
            <a:r>
              <a:rPr lang="lt-LT" dirty="0">
                <a:solidFill>
                  <a:srgbClr val="0070C0"/>
                </a:solidFill>
              </a:rPr>
              <a:t>://e-seimas.lrs.lt/portal/legalAct/lt/TAD/10626e14675511ecb2fe9975f8a9e52e/asr</a:t>
            </a:r>
            <a:endParaRPr lang="lt-LT" sz="1400" dirty="0">
              <a:solidFill>
                <a:srgbClr val="0070C0"/>
              </a:solidFill>
            </a:endParaRPr>
          </a:p>
        </p:txBody>
      </p:sp>
      <p:sp>
        <p:nvSpPr>
          <p:cNvPr id="4" name="TextBox 3"/>
          <p:cNvSpPr txBox="1"/>
          <p:nvPr/>
        </p:nvSpPr>
        <p:spPr>
          <a:xfrm>
            <a:off x="648959" y="1172006"/>
            <a:ext cx="10821382" cy="4431983"/>
          </a:xfrm>
          <a:prstGeom prst="rect">
            <a:avLst/>
          </a:prstGeom>
          <a:noFill/>
        </p:spPr>
        <p:txBody>
          <a:bodyPr wrap="square" rtlCol="0">
            <a:spAutoFit/>
          </a:bodyPr>
          <a:lstStyle/>
          <a:p>
            <a:pPr algn="just"/>
            <a:r>
              <a:rPr lang="lt-LT" altLang="en-US" sz="2800" dirty="0" smtClean="0">
                <a:solidFill>
                  <a:srgbClr val="000000"/>
                </a:solidFill>
                <a:latin typeface="Times New Roman" panose="02020603050405020304" pitchFamily="18" charset="0"/>
                <a:cs typeface="Times New Roman" panose="02020603050405020304" pitchFamily="18" charset="0"/>
              </a:rPr>
              <a:t>LR švietimo įstatymo pakeitimai ir </a:t>
            </a:r>
            <a:r>
              <a:rPr lang="lt-LT" altLang="en-US" sz="2800" dirty="0">
                <a:solidFill>
                  <a:srgbClr val="000000"/>
                </a:solidFill>
                <a:latin typeface="Times New Roman" panose="02020603050405020304" pitchFamily="18" charset="0"/>
                <a:cs typeface="Times New Roman" panose="02020603050405020304" pitchFamily="18" charset="0"/>
              </a:rPr>
              <a:t>įstatymą papildantys teisės </a:t>
            </a:r>
            <a:r>
              <a:rPr lang="lt-LT" altLang="en-US" sz="2800" dirty="0" smtClean="0">
                <a:solidFill>
                  <a:srgbClr val="000000"/>
                </a:solidFill>
                <a:latin typeface="Times New Roman" panose="02020603050405020304" pitchFamily="18" charset="0"/>
                <a:cs typeface="Times New Roman" panose="02020603050405020304" pitchFamily="18" charset="0"/>
              </a:rPr>
              <a:t>aktai, kurie </a:t>
            </a:r>
            <a:r>
              <a:rPr lang="lt-LT" altLang="en-US" sz="2800" b="1" dirty="0" smtClean="0">
                <a:solidFill>
                  <a:srgbClr val="0070C0"/>
                </a:solidFill>
                <a:latin typeface="Times New Roman" panose="02020603050405020304" pitchFamily="18" charset="0"/>
                <a:cs typeface="Times New Roman" panose="02020603050405020304" pitchFamily="18" charset="0"/>
              </a:rPr>
              <a:t>galioja nuo 2023-01-01</a:t>
            </a:r>
            <a:r>
              <a:rPr lang="lt-LT" altLang="en-US" sz="2800" dirty="0" smtClean="0">
                <a:solidFill>
                  <a:srgbClr val="000000"/>
                </a:solidFill>
                <a:latin typeface="Times New Roman" panose="02020603050405020304" pitchFamily="18" charset="0"/>
                <a:cs typeface="Times New Roman" panose="02020603050405020304" pitchFamily="18" charset="0"/>
              </a:rPr>
              <a:t>:</a:t>
            </a:r>
          </a:p>
          <a:p>
            <a:endParaRPr lang="lt-LT" altLang="en-US" sz="2800" dirty="0" smtClean="0">
              <a:solidFill>
                <a:srgbClr val="000000"/>
              </a:solidFill>
              <a:latin typeface="Times New Roman" panose="02020603050405020304" pitchFamily="18" charset="0"/>
              <a:cs typeface="Times New Roman" panose="02020603050405020304" pitchFamily="18" charset="0"/>
            </a:endParaRPr>
          </a:p>
          <a:p>
            <a:pPr algn="just"/>
            <a:r>
              <a:rPr lang="lt-LT" b="1" dirty="0">
                <a:solidFill>
                  <a:srgbClr val="000000"/>
                </a:solidFill>
                <a:latin typeface="Times New Roman" panose="02020603050405020304" pitchFamily="18" charset="0"/>
                <a:cs typeface="Times New Roman" panose="02020603050405020304" pitchFamily="18" charset="0"/>
              </a:rPr>
              <a:t>3</a:t>
            </a:r>
            <a:r>
              <a:rPr lang="lt-LT" b="1" dirty="0" smtClean="0"/>
              <a:t>. Vaiko </a:t>
            </a:r>
            <a:r>
              <a:rPr lang="lt-LT" b="1" dirty="0"/>
              <a:t>ugdymo ir ugdymosi poreikių, pažangos įvertinimo tvarkos </a:t>
            </a:r>
            <a:r>
              <a:rPr lang="lt-LT" b="1" dirty="0" smtClean="0"/>
              <a:t>aprašas (2021-12-27 Nr. V-2306):</a:t>
            </a:r>
          </a:p>
          <a:p>
            <a:pPr algn="just"/>
            <a:endParaRPr lang="lt-LT" b="1" dirty="0"/>
          </a:p>
          <a:p>
            <a:r>
              <a:rPr lang="lt-LT" b="1" dirty="0"/>
              <a:t>II SKYRIUS</a:t>
            </a:r>
            <a:endParaRPr lang="lt-LT" dirty="0"/>
          </a:p>
          <a:p>
            <a:r>
              <a:rPr lang="lt-LT" b="1" cap="all" dirty="0"/>
              <a:t>VAIKO, KURIAM PRIEŠMOKYKLINIS UGDYMAS BUVO PRADĖTAS TEIKTI VADOVAUJANTIS APRAŠO 1.1 PAPUNKČIU, UGDYMO IR UGDYMOSI, PAŽANGOS VERTINIMO EIGA</a:t>
            </a:r>
            <a:endParaRPr lang="lt-LT" dirty="0"/>
          </a:p>
          <a:p>
            <a:pPr algn="just"/>
            <a:endParaRPr lang="lt-LT" b="1" dirty="0" smtClean="0"/>
          </a:p>
          <a:p>
            <a:r>
              <a:rPr lang="lt-LT" b="1" dirty="0"/>
              <a:t>III SKYRIUS</a:t>
            </a:r>
            <a:endParaRPr lang="lt-LT" dirty="0"/>
          </a:p>
          <a:p>
            <a:r>
              <a:rPr lang="lt-LT" b="1" cap="all" dirty="0"/>
              <a:t>VAIKO</a:t>
            </a:r>
            <a:r>
              <a:rPr lang="lt-LT" b="1" dirty="0"/>
              <a:t>, KURIAM PRIEŠMOKYKLINIS UGDYMAS GALI BŪTI PRADEDAMAS TEIKTI VADOVAUJANTIS APRAŠO 1.2 PAPUNKČIU, </a:t>
            </a:r>
            <a:r>
              <a:rPr lang="lt-LT" b="1" cap="all" dirty="0"/>
              <a:t>UGDYMO IR UGDYMOSI, PAŽANGOS VERTINIMO </a:t>
            </a:r>
            <a:r>
              <a:rPr lang="lt-LT" b="1" cap="all" dirty="0" smtClean="0"/>
              <a:t>EIGA</a:t>
            </a:r>
            <a:endParaRPr lang="lt-LT" b="1" dirty="0" smtClean="0"/>
          </a:p>
        </p:txBody>
      </p:sp>
    </p:spTree>
    <p:extLst>
      <p:ext uri="{BB962C8B-B14F-4D97-AF65-F5344CB8AC3E}">
        <p14:creationId xmlns:p14="http://schemas.microsoft.com/office/powerpoint/2010/main" val="3970999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MSM Spalvos">
      <a:dk1>
        <a:srgbClr val="000000"/>
      </a:dk1>
      <a:lt1>
        <a:srgbClr val="DDDEEB"/>
      </a:lt1>
      <a:dk2>
        <a:srgbClr val="4E806B"/>
      </a:dk2>
      <a:lt2>
        <a:srgbClr val="FFFFFF"/>
      </a:lt2>
      <a:accent1>
        <a:srgbClr val="FFD65C"/>
      </a:accent1>
      <a:accent2>
        <a:srgbClr val="7893C6"/>
      </a:accent2>
      <a:accent3>
        <a:srgbClr val="80A5A3"/>
      </a:accent3>
      <a:accent4>
        <a:srgbClr val="CC9900"/>
      </a:accent4>
      <a:accent5>
        <a:srgbClr val="6FCEE5"/>
      </a:accent5>
      <a:accent6>
        <a:srgbClr val="C7DDD6"/>
      </a:accent6>
      <a:hlink>
        <a:srgbClr val="3C5990"/>
      </a:hlink>
      <a:folHlink>
        <a:srgbClr val="DBD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hena_PPT" id="{8EAA1892-22C4-B948-B0E6-28A848B8EBE2}" vid="{91D9D92D-C902-6348-AF89-C960257B9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15054</TotalTime>
  <Words>1964</Words>
  <Application>Microsoft Office PowerPoint</Application>
  <PresentationFormat>Plačiaekranė</PresentationFormat>
  <Paragraphs>142</Paragraphs>
  <Slides>17</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17</vt:i4>
      </vt:variant>
    </vt:vector>
  </HeadingPairs>
  <TitlesOfParts>
    <vt:vector size="22" baseType="lpstr">
      <vt:lpstr>Arial</vt:lpstr>
      <vt:lpstr>Calibri</vt:lpstr>
      <vt:lpstr>Times New Roman</vt:lpstr>
      <vt:lpstr>Wingdings</vt:lpstr>
      <vt:lpstr>Office Theme</vt:lpstr>
      <vt:lpstr>Teisės aktų, reglamentuojančių, ikimokyklinio ir priešmokyklinio ugdymo organizavimą, pakeitimai</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Dėkoju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Grigaravičienė Ilona | ŠMSM</cp:lastModifiedBy>
  <cp:revision>136</cp:revision>
  <dcterms:created xsi:type="dcterms:W3CDTF">2021-07-30T14:40:06Z</dcterms:created>
  <dcterms:modified xsi:type="dcterms:W3CDTF">2023-01-27T09:47:18Z</dcterms:modified>
</cp:coreProperties>
</file>